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61" r:id="rId2"/>
    <p:sldId id="8356" r:id="rId3"/>
    <p:sldId id="8357" r:id="rId4"/>
    <p:sldId id="8358" r:id="rId5"/>
    <p:sldId id="463" r:id="rId6"/>
    <p:sldId id="8364" r:id="rId7"/>
    <p:sldId id="467" r:id="rId8"/>
    <p:sldId id="468" r:id="rId9"/>
    <p:sldId id="469" r:id="rId10"/>
    <p:sldId id="470" r:id="rId11"/>
    <p:sldId id="473" r:id="rId12"/>
    <p:sldId id="8361" r:id="rId13"/>
    <p:sldId id="472" r:id="rId14"/>
    <p:sldId id="475" r:id="rId15"/>
    <p:sldId id="474" r:id="rId16"/>
    <p:sldId id="476" r:id="rId17"/>
    <p:sldId id="477" r:id="rId18"/>
    <p:sldId id="8360" r:id="rId19"/>
    <p:sldId id="8372" r:id="rId20"/>
    <p:sldId id="8367" r:id="rId21"/>
    <p:sldId id="484" r:id="rId22"/>
    <p:sldId id="8377" r:id="rId23"/>
    <p:sldId id="8378" r:id="rId24"/>
    <p:sldId id="8379" r:id="rId25"/>
    <p:sldId id="8359" r:id="rId26"/>
    <p:sldId id="8376" r:id="rId27"/>
    <p:sldId id="83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pos="72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a Masuda-Herrera" initials="MM" lastIdx="1" clrIdx="0">
    <p:extLst>
      <p:ext uri="{19B8F6BF-5375-455C-9EA6-DF929625EA0E}">
        <p15:presenceInfo xmlns:p15="http://schemas.microsoft.com/office/powerpoint/2012/main" userId="S::Melisa.Masuda-Herrera@gilead.com::12e7babf-7430-40e0-9887-4e663a01c5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45A"/>
    <a:srgbClr val="666666"/>
    <a:srgbClr val="AFB7C4"/>
    <a:srgbClr val="BFC7D6"/>
    <a:srgbClr val="9EA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82709" autoAdjust="0"/>
  </p:normalViewPr>
  <p:slideViewPr>
    <p:cSldViewPr snapToGrid="0">
      <p:cViewPr varScale="1">
        <p:scale>
          <a:sx n="120" d="100"/>
          <a:sy n="120" d="100"/>
        </p:scale>
        <p:origin x="120" y="234"/>
      </p:cViewPr>
      <p:guideLst>
        <p:guide orient="horz" pos="1080"/>
        <p:guide pos="432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3756A-1941-48E0-810C-E04890CA5C36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7E2F-5551-49FA-8A35-49FB9625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1D0B89B-5EC9-41E4-B306-711C412B2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5000"/>
              </a:lnSpc>
              <a:spcBef>
                <a:spcPct val="6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5000"/>
              </a:lnSpc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5000"/>
              </a:lnSpc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5000"/>
              </a:lnSpc>
              <a:spcBef>
                <a:spcPct val="20000"/>
              </a:spcBef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5000"/>
              </a:lnSpc>
              <a:spcBef>
                <a:spcPct val="20000"/>
              </a:spcBef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A39E0BA-3145-4964-A68B-629D53CCD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AF93465-A6C2-4D2E-9B57-67B3F89E4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7E2F-5551-49FA-8A35-49FB962561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7E2F-5551-49FA-8A35-49FB962561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7E2F-5551-49FA-8A35-49FB962561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3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7E2F-5551-49FA-8A35-49FB962561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6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7E2F-5551-49FA-8A35-49FB962561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7E2F-5551-49FA-8A35-49FB962561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0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8BC3-A3FA-4490-B788-FEE5D746B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E4676-0BC7-47DD-AC6F-B4D730F88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CB1A1-D9CA-40F7-A867-47D49B6D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D4E7C-6426-41AC-9C6E-1BDDFD4E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77D38-DBAB-4759-920A-34C65A8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B449-3F6B-408B-8F9D-01EF7E3E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E115E-96F8-4C9B-B0AB-58823C493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0CC8-3F40-4BE9-8985-0653ABEC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5955-F4A1-48A0-91D4-42D7EAFA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420D-B18D-4E0D-AC34-DC0CC699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2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6ADF4B-D313-4173-AA55-2DA9FF0F4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3206F-26C2-49B4-A5A7-4A6B09E3C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41382-B0CD-4352-8871-6CA3E972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0B362-F215-4873-A395-DCF42D3C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EEF94-582E-4ABC-880B-6435BD09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0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2D0787B4-DE98-4C28-8D6D-2B8CA962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EA53B872-80CC-4BCB-BC84-5A101483743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808663" y="3500438"/>
            <a:ext cx="4751387" cy="0"/>
          </a:xfrm>
          <a:prstGeom prst="line">
            <a:avLst/>
          </a:prstGeom>
          <a:noFill/>
          <a:ln w="19050" algn="ctr">
            <a:solidFill>
              <a:srgbClr val="FFA7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1">
            <a:extLst>
              <a:ext uri="{FF2B5EF4-FFF2-40B4-BE49-F238E27FC236}">
                <a16:creationId xmlns:a16="http://schemas.microsoft.com/office/drawing/2014/main" id="{690DE73C-5F98-4519-B187-A90A0D3A58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27150" y="1547813"/>
            <a:ext cx="3689350" cy="3762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F36EA24-C14F-4655-9435-3801FF8C1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/>
          <a:stretch>
            <a:fillRect/>
          </a:stretch>
        </p:blipFill>
        <p:spPr bwMode="auto">
          <a:xfrm>
            <a:off x="1703388" y="1941513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808663" y="2292651"/>
            <a:ext cx="5688087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808663" y="3644900"/>
            <a:ext cx="475138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78E65A1-8809-4C20-89A2-0851CDCF45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519863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©2019 ELSIE</a:t>
            </a:r>
          </a:p>
        </p:txBody>
      </p:sp>
    </p:spTree>
    <p:extLst>
      <p:ext uri="{BB962C8B-B14F-4D97-AF65-F5344CB8AC3E}">
        <p14:creationId xmlns:p14="http://schemas.microsoft.com/office/powerpoint/2010/main" val="23250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F0F7EC8-7C7C-4EA1-A63E-E6BF14540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DAF7F5-949C-44D1-9A72-7B4E717512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12575" y="6381750"/>
            <a:ext cx="360363" cy="3603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FBDC04-DE5E-425D-9C18-A9239F9D149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712575" y="6381750"/>
            <a:ext cx="360363" cy="3603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18EDFA6B-49B7-42D9-B0E1-411ADD4EB64A}" type="slidenum">
              <a:rPr lang="en-US" alt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>
                <a:defRPr/>
              </a:pPr>
              <a:t>‹#›</a:t>
            </a:fld>
            <a:endParaRPr lang="en-US" altLang="en-US" sz="9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77240" y="764630"/>
            <a:ext cx="10345462" cy="64837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6763" y="1556948"/>
            <a:ext cx="10355262" cy="432039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6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69925" indent="-325438">
              <a:buClr>
                <a:srgbClr val="B0D47A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022350" indent="-350838"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339850" indent="-315913"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681163" indent="-339725"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61DBF7-D259-491F-A87A-EFEB95E6A5E0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B915-0FF5-4393-84C8-C1B0567EF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EBFED40-DE05-4BCA-BB4C-818661DBB44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519863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©2019 ELSIE</a:t>
            </a:r>
          </a:p>
        </p:txBody>
      </p:sp>
    </p:spTree>
    <p:extLst>
      <p:ext uri="{BB962C8B-B14F-4D97-AF65-F5344CB8AC3E}">
        <p14:creationId xmlns:p14="http://schemas.microsoft.com/office/powerpoint/2010/main" val="376203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8023-28ED-4F19-9FCB-E009FABD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D6732-A368-4112-9548-DF5A6A37F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7B714-DB23-493C-90F0-4CD12474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EA9ED-31FD-4D26-BFE5-33A79B08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F60DC-F56A-4514-89F0-6AFBA15C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F9CB-3C35-427E-95EE-EE4B778C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6A9DF-280F-40E2-BB7E-4610F2AF3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1257B-2C6F-413C-8875-6F515966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2EFEE-A46E-4511-8A39-EAFC74C6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B2A09-065F-4335-AF81-1733E307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BF9D-393C-45F0-B827-665908A2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DCD71-0C28-47E6-8560-33AC33669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8FDC8-C154-40C8-825C-0217989DE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3C965-C4B0-4DA6-B1FB-ACB33FD4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3DB0B-0BFB-4066-9C84-5F44E963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BE0C-D4B6-45E6-9E6E-24DBF487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8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7614-963B-4AD3-B2E4-FA7515CE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B2FBC-7C28-493C-8CDB-34F2E179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A7B1B-11A8-416E-A04D-12BD30436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35F69-845B-4013-B826-3761AACB0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E69F3-DB26-4B97-8379-6953E1133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FD23E-E2FE-4399-9BD4-804094D4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733E6-6E4B-4DDC-B83C-56E442A2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44B70-2771-48CF-BBDA-A1D7BA54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1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76DE-CBB6-4C80-800A-BCBE2AB6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93B28-AAA6-4038-8009-4220E5EE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A9D2-2950-402D-A481-FC46C911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A3D31-E00F-48CC-9EDE-52E73365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8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3DB40-D899-415D-B94E-FA4F376F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87118-9271-413E-9E67-872FFD04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EA21-01E5-4B48-AF43-0F31FA69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9FE5-2906-41D5-9926-E5B41451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CE737-6E4A-4173-95D6-DB5E3E3C9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64E2A-9904-47C3-8287-EEA455171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C7A4E-75C7-464B-AB5F-89CEFFCD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9E99F-1B8B-488A-AF30-054E8099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EEAC-F09E-45CA-BD82-7859559F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F5C2-D8B7-4813-9B47-87BA8E73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DAC70-7917-4854-B9CF-BC34A4A9B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8789C-050F-4102-BFBC-49588B535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22B2-DCC0-422B-A4B3-B151301F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532E3-9625-4499-8481-373F6EA7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C5AEB-2902-4DD5-9927-00C2662F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0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8AD0F-0A0F-41F4-9B7E-052E2C37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10121-8918-4E00-9D44-04ED1B92E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209D2-B102-462D-8618-89F0A62E0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9F64E-6FD4-47F8-9E1B-738D4728E31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92CB5-B4CF-40DB-AA8D-062129844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9BC84-CB8E-40A0-A1CE-2A846F829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E63EE-F7DD-40F4-817D-B1DC7A35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7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ww.elsiedata.org/elconcepts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3">
            <a:extLst>
              <a:ext uri="{FF2B5EF4-FFF2-40B4-BE49-F238E27FC236}">
                <a16:creationId xmlns:a16="http://schemas.microsoft.com/office/drawing/2014/main" id="{ABCC2D18-0528-4ACD-9910-AD00D1C66A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808663" y="1844675"/>
            <a:ext cx="5688012" cy="157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Development of Duration-Based Non-Mutagenic Thresholds of Toxicological Concern (TTC) Relevant to Parenteral Extractables and Leachables (E&amp;Ls)</a:t>
            </a:r>
            <a:endParaRPr lang="de-DE" alt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Text Placeholder 4">
            <a:extLst>
              <a:ext uri="{FF2B5EF4-FFF2-40B4-BE49-F238E27FC236}">
                <a16:creationId xmlns:a16="http://schemas.microsoft.com/office/drawing/2014/main" id="{A462AD9C-9AD0-4009-A2CA-EFBC76489D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5808663" y="3644900"/>
            <a:ext cx="4751387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Melisa Masuda-Herrera</a:t>
            </a:r>
          </a:p>
          <a:p>
            <a:r>
              <a:rPr lang="en-US" altLang="en-US" dirty="0"/>
              <a:t>Gilead Sciences, Inc.</a:t>
            </a:r>
          </a:p>
          <a:p>
            <a:endParaRPr lang="en-US" altLang="en-US" dirty="0"/>
          </a:p>
          <a:p>
            <a:r>
              <a:rPr lang="en-US" altLang="en-US" dirty="0"/>
              <a:t>ELSIE Webinar</a:t>
            </a:r>
          </a:p>
          <a:p>
            <a:r>
              <a:rPr lang="en-US" altLang="en-US" dirty="0"/>
              <a:t>September 13,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C232E6A9-B050-4002-85C9-F66EEB50F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TTC for Non-Mutagenic Parenteral E&amp;Ls (ELSIE)</a:t>
            </a: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E77448-1175-42C8-BB11-D33E4C9E93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762" y="1556948"/>
            <a:ext cx="10355939" cy="43203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Goal: Derive scientifically justified parenteral TTC for non-mutagenic E&amp;Ls</a:t>
            </a:r>
          </a:p>
          <a:p>
            <a:r>
              <a:rPr lang="en-US" dirty="0"/>
              <a:t>Make use of the ELSIE database (relevant chemical space) </a:t>
            </a:r>
          </a:p>
          <a:p>
            <a:r>
              <a:rPr lang="en-US" dirty="0"/>
              <a:t>Consider (experimental or calculated) bioavailability (parenteral route consideration)</a:t>
            </a:r>
          </a:p>
          <a:p>
            <a:r>
              <a:rPr lang="en-US" dirty="0"/>
              <a:t>Account for different durations of exposure (Less Than Lifetime, intermittent exposures)</a:t>
            </a:r>
          </a:p>
          <a:p>
            <a:r>
              <a:rPr lang="en-GB" altLang="de-DE" dirty="0"/>
              <a:t>Publish all data and calculations (transparency)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0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C232E6A9-B050-4002-85C9-F66EEB50F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Focusing ELSIE Database to TTC Dataset</a:t>
            </a:r>
            <a:endParaRPr lang="en-US" altLang="en-US" dirty="0"/>
          </a:p>
        </p:txBody>
      </p:sp>
      <p:sp>
        <p:nvSpPr>
          <p:cNvPr id="8" name="Rechteck: abgerundete Ecken 4">
            <a:extLst>
              <a:ext uri="{FF2B5EF4-FFF2-40B4-BE49-F238E27FC236}">
                <a16:creationId xmlns:a16="http://schemas.microsoft.com/office/drawing/2014/main" id="{0D7D6CDB-D9CE-448C-8505-15FC6B0496E1}"/>
              </a:ext>
            </a:extLst>
          </p:cNvPr>
          <p:cNvSpPr/>
          <p:nvPr/>
        </p:nvSpPr>
        <p:spPr bwMode="auto">
          <a:xfrm>
            <a:off x="777240" y="1992540"/>
            <a:ext cx="5329237" cy="851627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dirty="0">
                <a:solidFill>
                  <a:srgbClr val="304269"/>
                </a:solidFill>
                <a:latin typeface="Arial" charset="0"/>
              </a:rPr>
              <a:t>All E&amp;Ls in ELSIE Database </a:t>
            </a:r>
          </a:p>
          <a:p>
            <a:pPr algn="ctr" eaLnBrk="1" hangingPunct="1">
              <a:defRPr/>
            </a:pPr>
            <a:r>
              <a:rPr lang="de-DE" sz="2000" dirty="0">
                <a:solidFill>
                  <a:srgbClr val="304269"/>
                </a:solidFill>
                <a:latin typeface="Arial" charset="0"/>
              </a:rPr>
              <a:t>(488 compounds)</a:t>
            </a:r>
          </a:p>
        </p:txBody>
      </p:sp>
      <p:sp>
        <p:nvSpPr>
          <p:cNvPr id="9" name="Rechteck: abgerundete Ecken 9">
            <a:extLst>
              <a:ext uri="{FF2B5EF4-FFF2-40B4-BE49-F238E27FC236}">
                <a16:creationId xmlns:a16="http://schemas.microsoft.com/office/drawing/2014/main" id="{93E547AC-6E56-4F4A-A105-03A910DE02A2}"/>
              </a:ext>
            </a:extLst>
          </p:cNvPr>
          <p:cNvSpPr/>
          <p:nvPr/>
        </p:nvSpPr>
        <p:spPr bwMode="auto">
          <a:xfrm>
            <a:off x="1385210" y="4273890"/>
            <a:ext cx="3929105" cy="11919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dirty="0">
                <a:solidFill>
                  <a:srgbClr val="304269"/>
                </a:solidFill>
                <a:latin typeface="Arial" charset="0"/>
              </a:rPr>
              <a:t>Non-mutagenic E&amp;Ls with valid NOAELs/LOAELs</a:t>
            </a:r>
          </a:p>
          <a:p>
            <a:pPr algn="ctr" eaLnBrk="1" hangingPunct="1">
              <a:defRPr/>
            </a:pPr>
            <a:r>
              <a:rPr lang="de-DE" sz="2000" dirty="0">
                <a:solidFill>
                  <a:srgbClr val="304269"/>
                </a:solidFill>
                <a:latin typeface="Arial" charset="0"/>
              </a:rPr>
              <a:t>(252 compounds)</a:t>
            </a:r>
          </a:p>
        </p:txBody>
      </p:sp>
      <p:sp>
        <p:nvSpPr>
          <p:cNvPr id="11" name="Textfeld 18">
            <a:extLst>
              <a:ext uri="{FF2B5EF4-FFF2-40B4-BE49-F238E27FC236}">
                <a16:creationId xmlns:a16="http://schemas.microsoft.com/office/drawing/2014/main" id="{78A0E94E-AB81-4351-89A8-1127B7340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600" y="4669816"/>
            <a:ext cx="5492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rgbClr val="000000"/>
                </a:solidFill>
              </a:rPr>
              <a:t>Removed compounds with inadequate tox data</a:t>
            </a:r>
          </a:p>
        </p:txBody>
      </p:sp>
      <p:sp>
        <p:nvSpPr>
          <p:cNvPr id="20" name="Rechteck: abgerundete Ecken 8">
            <a:extLst>
              <a:ext uri="{FF2B5EF4-FFF2-40B4-BE49-F238E27FC236}">
                <a16:creationId xmlns:a16="http://schemas.microsoft.com/office/drawing/2014/main" id="{BEC567FE-DCAA-4D30-B77C-3221F2BA0C56}"/>
              </a:ext>
            </a:extLst>
          </p:cNvPr>
          <p:cNvSpPr/>
          <p:nvPr/>
        </p:nvSpPr>
        <p:spPr bwMode="auto">
          <a:xfrm>
            <a:off x="1038383" y="3133215"/>
            <a:ext cx="4806950" cy="8516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dirty="0">
                <a:solidFill>
                  <a:srgbClr val="304269"/>
                </a:solidFill>
                <a:latin typeface="Arial" charset="0"/>
              </a:rPr>
              <a:t>Non-mutagenic E&amp;Ls</a:t>
            </a:r>
          </a:p>
          <a:p>
            <a:pPr algn="ctr" eaLnBrk="1" hangingPunct="1">
              <a:defRPr/>
            </a:pPr>
            <a:r>
              <a:rPr lang="de-DE" sz="2000" dirty="0">
                <a:solidFill>
                  <a:srgbClr val="304269"/>
                </a:solidFill>
                <a:latin typeface="Arial" charset="0"/>
              </a:rPr>
              <a:t>(459 compounds)</a:t>
            </a:r>
          </a:p>
        </p:txBody>
      </p:sp>
      <p:sp>
        <p:nvSpPr>
          <p:cNvPr id="22" name="Textfeld 6">
            <a:extLst>
              <a:ext uri="{FF2B5EF4-FFF2-40B4-BE49-F238E27FC236}">
                <a16:creationId xmlns:a16="http://schemas.microsoft.com/office/drawing/2014/main" id="{F849A283-EAEA-45A7-9766-3E4C17767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600" y="3362054"/>
            <a:ext cx="4645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rgbClr val="000000"/>
                </a:solidFill>
              </a:rPr>
              <a:t>Removed mutagens and carcinogens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13F29424-EFAA-45B0-A726-5D56BA7ECE00}"/>
              </a:ext>
            </a:extLst>
          </p:cNvPr>
          <p:cNvSpPr/>
          <p:nvPr/>
        </p:nvSpPr>
        <p:spPr>
          <a:xfrm>
            <a:off x="3317239" y="2844167"/>
            <a:ext cx="249238" cy="289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3A243FAA-B9A7-4C47-83FB-E753FECF6536}"/>
              </a:ext>
            </a:extLst>
          </p:cNvPr>
          <p:cNvSpPr/>
          <p:nvPr/>
        </p:nvSpPr>
        <p:spPr>
          <a:xfrm>
            <a:off x="3317239" y="3984842"/>
            <a:ext cx="249238" cy="289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feld 6">
            <a:extLst>
              <a:ext uri="{FF2B5EF4-FFF2-40B4-BE49-F238E27FC236}">
                <a16:creationId xmlns:a16="http://schemas.microsoft.com/office/drawing/2014/main" id="{80F1B62F-49D6-41C7-BA51-0D6F26798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600" y="2218298"/>
            <a:ext cx="5492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rgbClr val="000000"/>
                </a:solidFill>
              </a:rPr>
              <a:t>All E&amp;Ls in database at the time of analysis</a:t>
            </a:r>
          </a:p>
        </p:txBody>
      </p:sp>
    </p:spTree>
    <p:extLst>
      <p:ext uri="{BB962C8B-B14F-4D97-AF65-F5344CB8AC3E}">
        <p14:creationId xmlns:p14="http://schemas.microsoft.com/office/powerpoint/2010/main" val="243155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B2E2BD-61FB-4ACC-83D6-CAAAE0B26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Steps to Derive Duration-Based TTC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3A1C5-2439-4495-8E86-CD5B4877E6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30764" y="1491982"/>
            <a:ext cx="7146155" cy="7078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Select Point of Departure (POD)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1925F0-318B-47A5-BBF0-EBAF3C70DEAB}"/>
              </a:ext>
            </a:extLst>
          </p:cNvPr>
          <p:cNvSpPr/>
          <p:nvPr/>
        </p:nvSpPr>
        <p:spPr>
          <a:xfrm>
            <a:off x="3491262" y="2491180"/>
            <a:ext cx="6225157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/>
              <a:t>LOAEL to NOAEL Adjustment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BDFFB9-4FC3-435A-BB63-85DCEE14B9E4}"/>
              </a:ext>
            </a:extLst>
          </p:cNvPr>
          <p:cNvSpPr/>
          <p:nvPr/>
        </p:nvSpPr>
        <p:spPr>
          <a:xfrm>
            <a:off x="3743651" y="3565684"/>
            <a:ext cx="5720377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/>
              <a:t>Bioavailability Adjustment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4A8ABE-E1DF-40A7-B654-E601BC98FAC6}"/>
              </a:ext>
            </a:extLst>
          </p:cNvPr>
          <p:cNvSpPr/>
          <p:nvPr/>
        </p:nvSpPr>
        <p:spPr>
          <a:xfrm>
            <a:off x="4268249" y="4630085"/>
            <a:ext cx="4671179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/>
              <a:t>Duration Adjustment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6433E3-E5E8-477F-B7C3-31CFC33A7E65}"/>
              </a:ext>
            </a:extLst>
          </p:cNvPr>
          <p:cNvSpPr/>
          <p:nvPr/>
        </p:nvSpPr>
        <p:spPr>
          <a:xfrm>
            <a:off x="6015776" y="5694486"/>
            <a:ext cx="1020068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/>
              <a:t>TTC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A8C9415-D5DF-4A0C-BD52-D8D6A69ABF21}"/>
              </a:ext>
            </a:extLst>
          </p:cNvPr>
          <p:cNvSpPr/>
          <p:nvPr/>
        </p:nvSpPr>
        <p:spPr>
          <a:xfrm>
            <a:off x="6401191" y="2199869"/>
            <a:ext cx="249238" cy="289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0F0D84B-1DC9-4FF4-9752-2664D4A3165A}"/>
              </a:ext>
            </a:extLst>
          </p:cNvPr>
          <p:cNvSpPr/>
          <p:nvPr/>
        </p:nvSpPr>
        <p:spPr>
          <a:xfrm>
            <a:off x="6401191" y="3284476"/>
            <a:ext cx="249238" cy="289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E988716-C06F-4FC9-84AD-2CB7609D070C}"/>
              </a:ext>
            </a:extLst>
          </p:cNvPr>
          <p:cNvSpPr/>
          <p:nvPr/>
        </p:nvSpPr>
        <p:spPr>
          <a:xfrm>
            <a:off x="6401191" y="4341037"/>
            <a:ext cx="249238" cy="289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D6096ED-453A-4F4F-9309-EF94B8AA9449}"/>
              </a:ext>
            </a:extLst>
          </p:cNvPr>
          <p:cNvSpPr/>
          <p:nvPr/>
        </p:nvSpPr>
        <p:spPr>
          <a:xfrm>
            <a:off x="6401191" y="5409358"/>
            <a:ext cx="249238" cy="289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F8E781F-A326-4AA7-A348-617C8C6594A7}"/>
              </a:ext>
            </a:extLst>
          </p:cNvPr>
          <p:cNvSpPr/>
          <p:nvPr/>
        </p:nvSpPr>
        <p:spPr>
          <a:xfrm>
            <a:off x="0" y="0"/>
            <a:ext cx="360562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BF0657-21B9-486F-9D90-E9D4CEED159B}"/>
              </a:ext>
            </a:extLst>
          </p:cNvPr>
          <p:cNvGrpSpPr/>
          <p:nvPr/>
        </p:nvGrpSpPr>
        <p:grpSpPr>
          <a:xfrm>
            <a:off x="3729520" y="1099335"/>
            <a:ext cx="8330117" cy="5722704"/>
            <a:chOff x="680318" y="1376737"/>
            <a:chExt cx="8330118" cy="5486399"/>
          </a:xfrm>
        </p:grpSpPr>
        <p:pic>
          <p:nvPicPr>
            <p:cNvPr id="4" name="Picture 18" descr="Chart, bar chart&#10;&#10;Description automatically generated">
              <a:extLst>
                <a:ext uri="{FF2B5EF4-FFF2-40B4-BE49-F238E27FC236}">
                  <a16:creationId xmlns:a16="http://schemas.microsoft.com/office/drawing/2014/main" id="{0855D90A-2A81-4854-B4A6-B5DAB4A3DD80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13" b="99623" l="270" r="98832">
                          <a14:foregroundMark x1="10692" y1="7547" x2="10692" y2="7547"/>
                          <a14:foregroundMark x1="15184" y1="2516" x2="8895" y2="1635"/>
                          <a14:foregroundMark x1="8895" y1="1635" x2="2156" y2="80503"/>
                          <a14:foregroundMark x1="2156" y1="80503" x2="7996" y2="84403"/>
                          <a14:foregroundMark x1="7996" y1="84403" x2="10692" y2="92704"/>
                          <a14:foregroundMark x1="10692" y1="92704" x2="16083" y2="97987"/>
                          <a14:foregroundMark x1="16083" y1="97987" x2="37646" y2="94591"/>
                          <a14:foregroundMark x1="37646" y1="94591" x2="67655" y2="98239"/>
                          <a14:foregroundMark x1="67655" y1="98239" x2="75921" y2="97484"/>
                          <a14:foregroundMark x1="75921" y1="97484" x2="82659" y2="93836"/>
                          <a14:foregroundMark x1="82659" y1="93836" x2="89488" y2="96101"/>
                          <a14:foregroundMark x1="89488" y1="96101" x2="90656" y2="84528"/>
                          <a14:foregroundMark x1="90656" y1="84528" x2="98383" y2="83774"/>
                          <a14:foregroundMark x1="98383" y1="83774" x2="98473" y2="63648"/>
                          <a14:foregroundMark x1="98473" y1="63648" x2="86074" y2="33836"/>
                          <a14:foregroundMark x1="86074" y1="33836" x2="19587" y2="5031"/>
                          <a14:foregroundMark x1="19587" y1="5031" x2="10782" y2="3396"/>
                          <a14:foregroundMark x1="3953" y1="629" x2="449" y2="16604"/>
                          <a14:foregroundMark x1="449" y1="16604" x2="1527" y2="56604"/>
                          <a14:foregroundMark x1="25786" y1="15597" x2="25786" y2="15597"/>
                          <a14:foregroundMark x1="4942" y1="94843" x2="44474" y2="91069"/>
                          <a14:foregroundMark x1="44474" y1="91069" x2="62893" y2="93082"/>
                          <a14:foregroundMark x1="62893" y1="93082" x2="66667" y2="92327"/>
                          <a14:foregroundMark x1="92004" y1="88679" x2="92453" y2="97736"/>
                          <a14:foregroundMark x1="92453" y1="97736" x2="1977" y2="99748"/>
                          <a14:foregroundMark x1="1977" y1="99748" x2="449" y2="87799"/>
                          <a14:foregroundMark x1="449" y1="87799" x2="5481" y2="78868"/>
                          <a14:foregroundMark x1="5481" y1="78868" x2="26325" y2="73836"/>
                          <a14:foregroundMark x1="26325" y1="73836" x2="37287" y2="74591"/>
                          <a14:foregroundMark x1="37287" y1="74591" x2="44474" y2="74088"/>
                          <a14:foregroundMark x1="44474" y1="74088" x2="60018" y2="74843"/>
                          <a14:foregroundMark x1="60018" y1="74843" x2="82390" y2="73836"/>
                          <a14:foregroundMark x1="82390" y1="73836" x2="89128" y2="74717"/>
                          <a14:foregroundMark x1="89128" y1="74717" x2="92902" y2="82013"/>
                          <a14:foregroundMark x1="92902" y1="82013" x2="92183" y2="91069"/>
                          <a14:foregroundMark x1="92183" y1="91069" x2="92273" y2="91195"/>
                          <a14:foregroundMark x1="92902" y1="86415" x2="99461" y2="86038"/>
                          <a14:foregroundMark x1="99461" y1="86038" x2="96496" y2="2390"/>
                          <a14:foregroundMark x1="96496" y1="2390" x2="89757" y2="629"/>
                          <a14:foregroundMark x1="89757" y1="629" x2="75112" y2="4654"/>
                          <a14:foregroundMark x1="75112" y1="4654" x2="80683" y2="7547"/>
                          <a14:foregroundMark x1="80683" y1="7547" x2="84636" y2="16855"/>
                          <a14:foregroundMark x1="84636" y1="16855" x2="87421" y2="34717"/>
                          <a14:foregroundMark x1="87421" y1="34717" x2="93621" y2="38491"/>
                          <a14:foregroundMark x1="93621" y1="38491" x2="95148" y2="47547"/>
                          <a14:foregroundMark x1="95148" y1="47547" x2="95508" y2="76730"/>
                          <a14:foregroundMark x1="95508" y1="76730" x2="94699" y2="81006"/>
                          <a14:foregroundMark x1="88320" y1="1258" x2="47080" y2="3019"/>
                          <a14:foregroundMark x1="47080" y1="3019" x2="40162" y2="6289"/>
                          <a14:foregroundMark x1="40162" y1="6289" x2="47889" y2="17107"/>
                          <a14:foregroundMark x1="47889" y1="17107" x2="66577" y2="21761"/>
                          <a14:foregroundMark x1="70979" y1="28176" x2="44564" y2="28176"/>
                          <a14:foregroundMark x1="44564" y1="28176" x2="38005" y2="33962"/>
                          <a14:foregroundMark x1="38005" y1="33962" x2="69721" y2="49308"/>
                          <a14:foregroundMark x1="69721" y1="49308" x2="70171" y2="49308"/>
                          <a14:foregroundMark x1="43127" y1="23396" x2="12668" y2="23648"/>
                          <a14:foregroundMark x1="12668" y1="23648" x2="17969" y2="31069"/>
                          <a14:foregroundMark x1="17969" y1="31069" x2="41959" y2="34969"/>
                          <a14:foregroundMark x1="41959" y1="34969" x2="45013" y2="32579"/>
                          <a14:foregroundMark x1="36748" y1="40126" x2="21024" y2="47170"/>
                          <a14:foregroundMark x1="21024" y1="47170" x2="20126" y2="56226"/>
                          <a14:foregroundMark x1="20126" y1="56226" x2="38005" y2="61509"/>
                          <a14:foregroundMark x1="38005" y1="61509" x2="43127" y2="61509"/>
                          <a14:foregroundMark x1="97934" y1="1761" x2="98832" y2="72327"/>
                          <a14:foregroundMark x1="98832" y1="72327" x2="98742" y2="2013"/>
                          <a14:foregroundMark x1="87152" y1="80252" x2="82480" y2="87547"/>
                          <a14:foregroundMark x1="82480" y1="87547" x2="84816" y2="77862"/>
                          <a14:foregroundMark x1="84816" y1="77862" x2="84636" y2="76478"/>
                          <a14:foregroundMark x1="79155" y1="80629" x2="66128" y2="81635"/>
                          <a14:foregroundMark x1="66128" y1="81635" x2="74843" y2="86415"/>
                          <a14:foregroundMark x1="74843" y1="86415" x2="76909" y2="86541"/>
                          <a14:foregroundMark x1="58131" y1="80126" x2="41689" y2="83019"/>
                          <a14:foregroundMark x1="41689" y1="83019" x2="56873" y2="86415"/>
                          <a14:foregroundMark x1="42228" y1="96352" x2="36029" y2="97358"/>
                          <a14:foregroundMark x1="36029" y1="97358" x2="61186" y2="99748"/>
                          <a14:foregroundMark x1="61186" y1="99748" x2="80683" y2="99623"/>
                          <a14:foregroundMark x1="80683" y1="99623" x2="81941" y2="98994"/>
                          <a14:backgroundMark x1="95148" y1="90818" x2="95058" y2="99748"/>
                          <a14:backgroundMark x1="95058" y1="99748" x2="95058" y2="99748"/>
                          <a14:backgroundMark x1="95508" y1="91824" x2="99371" y2="91572"/>
                          <a14:backgroundMark x1="95418" y1="90943" x2="98113" y2="91572"/>
                          <a14:backgroundMark x1="98922" y1="90818" x2="95418" y2="92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0318" y="1376737"/>
              <a:ext cx="8330118" cy="5486399"/>
            </a:xfrm>
            <a:prstGeom prst="rect">
              <a:avLst/>
            </a:prstGeom>
            <a:effectLst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53D561-38F8-45EF-BE96-DFC7FA1F9AC1}"/>
                </a:ext>
              </a:extLst>
            </p:cNvPr>
            <p:cNvSpPr txBox="1"/>
            <p:nvPr/>
          </p:nvSpPr>
          <p:spPr>
            <a:xfrm>
              <a:off x="3707875" y="1538164"/>
              <a:ext cx="23719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tx2"/>
                  </a:solidFill>
                </a:rPr>
                <a:t>Study Type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DA843-97C6-4893-B2FF-BDA97676AB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63338" y="329072"/>
            <a:ext cx="8462480" cy="648377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dirty="0"/>
              <a:t>Studies Selected for Point of Departure (POD)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FCADCE-4CA7-446D-A87E-9BC28F0AC0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548" y="2234712"/>
            <a:ext cx="3555459" cy="4203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Select Point of Departure (POD)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BC6411-94B3-4047-B8ED-36FC9501E2D2}"/>
              </a:ext>
            </a:extLst>
          </p:cNvPr>
          <p:cNvSpPr/>
          <p:nvPr/>
        </p:nvSpPr>
        <p:spPr>
          <a:xfrm>
            <a:off x="221704" y="2692083"/>
            <a:ext cx="3128212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LOAEL to NOAEL Adjustment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41D485-9E94-4DF6-9C1C-0667E6FCB311}"/>
              </a:ext>
            </a:extLst>
          </p:cNvPr>
          <p:cNvSpPr/>
          <p:nvPr/>
        </p:nvSpPr>
        <p:spPr>
          <a:xfrm>
            <a:off x="342701" y="3129238"/>
            <a:ext cx="2877533" cy="3637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Bioavailability Adjustment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5EFF30-8F7F-4E5A-A2EF-987C9D21DCD2}"/>
              </a:ext>
            </a:extLst>
          </p:cNvPr>
          <p:cNvSpPr/>
          <p:nvPr/>
        </p:nvSpPr>
        <p:spPr>
          <a:xfrm>
            <a:off x="509911" y="3541690"/>
            <a:ext cx="2572345" cy="3637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Adjustment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E17790-4E18-4A13-8858-84C4A5247EDB}"/>
              </a:ext>
            </a:extLst>
          </p:cNvPr>
          <p:cNvSpPr/>
          <p:nvPr/>
        </p:nvSpPr>
        <p:spPr>
          <a:xfrm>
            <a:off x="1496839" y="3944221"/>
            <a:ext cx="569258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TTC</a:t>
            </a:r>
          </a:p>
        </p:txBody>
      </p:sp>
    </p:spTree>
    <p:extLst>
      <p:ext uri="{BB962C8B-B14F-4D97-AF65-F5344CB8AC3E}">
        <p14:creationId xmlns:p14="http://schemas.microsoft.com/office/powerpoint/2010/main" val="12568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073957-CCCA-4529-A02F-78A4FDE05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9586" y="599182"/>
            <a:ext cx="6702347" cy="648377"/>
          </a:xfrm>
        </p:spPr>
        <p:txBody>
          <a:bodyPr/>
          <a:lstStyle/>
          <a:p>
            <a:pPr algn="ctr"/>
            <a:r>
              <a:rPr lang="en-US" dirty="0"/>
              <a:t>LOAEL to NOAEL Adjustment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CF089-1DDD-47B3-B87B-E57C9C0C1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9115" y="1556948"/>
            <a:ext cx="7032909" cy="5301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Based on ICH Q3C</a:t>
            </a:r>
          </a:p>
          <a:p>
            <a:r>
              <a:rPr lang="en-US" sz="3200" dirty="0"/>
              <a:t>1 = NOAEL</a:t>
            </a:r>
          </a:p>
          <a:p>
            <a:r>
              <a:rPr lang="en-US" sz="3200" dirty="0"/>
              <a:t>3 = Non-severe effects</a:t>
            </a:r>
          </a:p>
          <a:p>
            <a:r>
              <a:rPr lang="en-US" sz="3200" dirty="0"/>
              <a:t>10 = Severe effects (e.g. non-genotoxic carcinogenicity, neurotoxicity or teratogenicity)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C62F79-937D-4075-B39F-4CEAB878A4AF}"/>
              </a:ext>
            </a:extLst>
          </p:cNvPr>
          <p:cNvSpPr/>
          <p:nvPr/>
        </p:nvSpPr>
        <p:spPr>
          <a:xfrm>
            <a:off x="0" y="0"/>
            <a:ext cx="360562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6E4CBE-CC14-4D38-853F-B571B9A2DE93}"/>
              </a:ext>
            </a:extLst>
          </p:cNvPr>
          <p:cNvSpPr txBox="1">
            <a:spLocks/>
          </p:cNvSpPr>
          <p:nvPr/>
        </p:nvSpPr>
        <p:spPr>
          <a:xfrm>
            <a:off x="20548" y="2234712"/>
            <a:ext cx="3555459" cy="420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SzPct val="6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0D47A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Point of Departure (POD)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3D043F-6834-4829-91B5-37498D286397}"/>
              </a:ext>
            </a:extLst>
          </p:cNvPr>
          <p:cNvSpPr/>
          <p:nvPr/>
        </p:nvSpPr>
        <p:spPr>
          <a:xfrm>
            <a:off x="203019" y="2692083"/>
            <a:ext cx="319959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LOAEL to NOAEL Adjustment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51D631-008E-47DC-B4AB-F52BCBDAA868}"/>
              </a:ext>
            </a:extLst>
          </p:cNvPr>
          <p:cNvSpPr/>
          <p:nvPr/>
        </p:nvSpPr>
        <p:spPr>
          <a:xfrm>
            <a:off x="342701" y="3129238"/>
            <a:ext cx="2877533" cy="3637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Bioavailability Adjustment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E4551E-F042-40F4-A87C-3C9DC2E98A38}"/>
              </a:ext>
            </a:extLst>
          </p:cNvPr>
          <p:cNvSpPr/>
          <p:nvPr/>
        </p:nvSpPr>
        <p:spPr>
          <a:xfrm>
            <a:off x="509911" y="3541690"/>
            <a:ext cx="2572345" cy="3637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Adjustment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EC9075-147B-4E36-B5C2-1454C9A3FB40}"/>
              </a:ext>
            </a:extLst>
          </p:cNvPr>
          <p:cNvSpPr/>
          <p:nvPr/>
        </p:nvSpPr>
        <p:spPr>
          <a:xfrm>
            <a:off x="1496839" y="3944221"/>
            <a:ext cx="569258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TTC</a:t>
            </a:r>
          </a:p>
        </p:txBody>
      </p:sp>
    </p:spTree>
    <p:extLst>
      <p:ext uri="{BB962C8B-B14F-4D97-AF65-F5344CB8AC3E}">
        <p14:creationId xmlns:p14="http://schemas.microsoft.com/office/powerpoint/2010/main" val="277169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DA843-97C6-4893-B2FF-BDA97676AB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9524" y="634755"/>
            <a:ext cx="8282472" cy="648377"/>
          </a:xfrm>
        </p:spPr>
        <p:txBody>
          <a:bodyPr/>
          <a:lstStyle/>
          <a:p>
            <a:pPr algn="ctr"/>
            <a:r>
              <a:rPr lang="en-US" dirty="0"/>
              <a:t>Bioavailability Adjustment</a:t>
            </a:r>
          </a:p>
        </p:txBody>
      </p:sp>
      <p:pic>
        <p:nvPicPr>
          <p:cNvPr id="5" name="Picture 15" descr="Diagram&#10;&#10;Description automatically generated">
            <a:extLst>
              <a:ext uri="{FF2B5EF4-FFF2-40B4-BE49-F238E27FC236}">
                <a16:creationId xmlns:a16="http://schemas.microsoft.com/office/drawing/2014/main" id="{60B88DFE-1473-4004-83A0-C6E84EA65577}"/>
              </a:ext>
            </a:extLst>
          </p:cNvPr>
          <p:cNvPicPr/>
          <p:nvPr/>
        </p:nvPicPr>
        <p:blipFill rotWithShape="1">
          <a:blip r:embed="rId3"/>
          <a:srcRect l="5145" t="7075" r="3054" b="9707"/>
          <a:stretch/>
        </p:blipFill>
        <p:spPr>
          <a:xfrm>
            <a:off x="3750066" y="1335641"/>
            <a:ext cx="8311793" cy="4993240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6A6299-25A9-4784-B301-405B6673D1F2}"/>
              </a:ext>
            </a:extLst>
          </p:cNvPr>
          <p:cNvSpPr/>
          <p:nvPr/>
        </p:nvSpPr>
        <p:spPr>
          <a:xfrm>
            <a:off x="0" y="0"/>
            <a:ext cx="360562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9B58E7-32B6-4E47-9C0E-D9595EA2CB52}"/>
              </a:ext>
            </a:extLst>
          </p:cNvPr>
          <p:cNvSpPr txBox="1">
            <a:spLocks/>
          </p:cNvSpPr>
          <p:nvPr/>
        </p:nvSpPr>
        <p:spPr>
          <a:xfrm>
            <a:off x="20548" y="2234712"/>
            <a:ext cx="3555459" cy="420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SzPct val="6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0D47A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Point of Departure (POD)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334A0F-07C8-4540-8170-DF542197CBF6}"/>
              </a:ext>
            </a:extLst>
          </p:cNvPr>
          <p:cNvSpPr/>
          <p:nvPr/>
        </p:nvSpPr>
        <p:spPr>
          <a:xfrm>
            <a:off x="203019" y="2692083"/>
            <a:ext cx="3199590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LOAEL to NOAEL Adjustment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01A682-BB02-43DB-8432-2E87E85AB0C4}"/>
              </a:ext>
            </a:extLst>
          </p:cNvPr>
          <p:cNvSpPr/>
          <p:nvPr/>
        </p:nvSpPr>
        <p:spPr>
          <a:xfrm>
            <a:off x="314888" y="3118724"/>
            <a:ext cx="297585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Bioavailability Adjustment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F82DF-D16D-46EB-9C18-60BF59967C45}"/>
              </a:ext>
            </a:extLst>
          </p:cNvPr>
          <p:cNvSpPr/>
          <p:nvPr/>
        </p:nvSpPr>
        <p:spPr>
          <a:xfrm>
            <a:off x="509911" y="3541690"/>
            <a:ext cx="2572345" cy="3637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Adjustment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10DF2C-E5E1-4B7F-B298-B0F5886C7D1C}"/>
              </a:ext>
            </a:extLst>
          </p:cNvPr>
          <p:cNvSpPr/>
          <p:nvPr/>
        </p:nvSpPr>
        <p:spPr>
          <a:xfrm>
            <a:off x="1496839" y="3944221"/>
            <a:ext cx="569258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TTC</a:t>
            </a:r>
          </a:p>
        </p:txBody>
      </p:sp>
      <p:sp>
        <p:nvSpPr>
          <p:cNvPr id="20" name="Textfeld 6">
            <a:extLst>
              <a:ext uri="{FF2B5EF4-FFF2-40B4-BE49-F238E27FC236}">
                <a16:creationId xmlns:a16="http://schemas.microsoft.com/office/drawing/2014/main" id="{5543178D-4B26-4D71-83F8-2980958CA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587" y="4969993"/>
            <a:ext cx="15405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800" dirty="0"/>
              <a:t>Based on ICH Q3D</a:t>
            </a:r>
          </a:p>
        </p:txBody>
      </p:sp>
      <p:pic>
        <p:nvPicPr>
          <p:cNvPr id="21" name="Picture 20" descr="ADMET Predictor® | LinkedIn">
            <a:extLst>
              <a:ext uri="{FF2B5EF4-FFF2-40B4-BE49-F238E27FC236}">
                <a16:creationId xmlns:a16="http://schemas.microsoft.com/office/drawing/2014/main" id="{2361309D-F7EB-4AAE-B286-3C4670F8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18" y="1426675"/>
            <a:ext cx="8080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5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DA843-97C6-4893-B2FF-BDA97676AB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4586" y="604897"/>
            <a:ext cx="6612347" cy="648377"/>
          </a:xfrm>
        </p:spPr>
        <p:txBody>
          <a:bodyPr/>
          <a:lstStyle/>
          <a:p>
            <a:pPr algn="ctr"/>
            <a:r>
              <a:rPr lang="en-US" dirty="0"/>
              <a:t>Duration Adjustment</a:t>
            </a:r>
          </a:p>
        </p:txBody>
      </p:sp>
      <p:graphicFrame>
        <p:nvGraphicFramePr>
          <p:cNvPr id="15" name="Tabelle 3">
            <a:extLst>
              <a:ext uri="{FF2B5EF4-FFF2-40B4-BE49-F238E27FC236}">
                <a16:creationId xmlns:a16="http://schemas.microsoft.com/office/drawing/2014/main" id="{DBFF10E5-C3B4-48DD-813F-BCB139055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39355"/>
              </p:ext>
            </p:extLst>
          </p:nvPr>
        </p:nvGraphicFramePr>
        <p:xfrm>
          <a:off x="3779026" y="1531107"/>
          <a:ext cx="8168989" cy="41983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78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Study Type</a:t>
                      </a: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≤ 1 </a:t>
                      </a:r>
                      <a:r>
                        <a:rPr lang="de-DE" sz="2000" dirty="0" err="1">
                          <a:latin typeface="+mn-lt"/>
                          <a:cs typeface="Arial" panose="020B0604020202020204" pitchFamily="34" charset="0"/>
                        </a:rPr>
                        <a:t>year</a:t>
                      </a:r>
                      <a:endParaRPr lang="de-DE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&gt;1-10 </a:t>
                      </a:r>
                      <a:r>
                        <a:rPr lang="de-DE" sz="2000" dirty="0" err="1">
                          <a:latin typeface="+mn-lt"/>
                          <a:cs typeface="Arial" panose="020B0604020202020204" pitchFamily="34" charset="0"/>
                        </a:rPr>
                        <a:t>years</a:t>
                      </a:r>
                      <a:endParaRPr lang="de-DE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&gt;10 </a:t>
                      </a:r>
                      <a:r>
                        <a:rPr lang="de-DE" sz="2000" dirty="0" err="1">
                          <a:latin typeface="+mn-lt"/>
                          <a:cs typeface="Arial" panose="020B0604020202020204" pitchFamily="34" charset="0"/>
                        </a:rPr>
                        <a:t>years</a:t>
                      </a:r>
                      <a:endParaRPr lang="de-DE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012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Chronic </a:t>
                      </a:r>
                      <a:b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(≥180 days rodent, ≥270 days non-rodent) </a:t>
                      </a: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661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Subchronic (&gt;30 - &lt;180 days rodent, </a:t>
                      </a:r>
                      <a:b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&lt;270 days non-rodent)</a:t>
                      </a: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715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Subacute (&gt;3 - 30 days in rodents)</a:t>
                      </a: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384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Combined repeat dose tox + repro screening </a:t>
                      </a:r>
                      <a:b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(OECD 422)</a:t>
                      </a: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715">
                <a:tc>
                  <a:txBody>
                    <a:bodyPr/>
                    <a:lstStyle/>
                    <a:p>
                      <a:r>
                        <a:rPr lang="de-DE" sz="2000" dirty="0" err="1">
                          <a:latin typeface="+mn-lt"/>
                          <a:cs typeface="Arial" panose="020B0604020202020204" pitchFamily="34" charset="0"/>
                        </a:rPr>
                        <a:t>Reproductive</a:t>
                      </a:r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latin typeface="+mn-lt"/>
                          <a:cs typeface="Arial" panose="020B0604020202020204" pitchFamily="34" charset="0"/>
                        </a:rPr>
                        <a:t>toxicity</a:t>
                      </a:r>
                      <a:endParaRPr lang="de-DE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DE" sz="2000" baseline="30000" dirty="0"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 or 5</a:t>
                      </a:r>
                      <a:r>
                        <a:rPr lang="de-DE" sz="2000" baseline="30000" dirty="0"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de-DE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DE" sz="2000" baseline="30000" dirty="0"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 or 10</a:t>
                      </a:r>
                      <a:r>
                        <a:rPr lang="de-DE" sz="2000" baseline="30000" dirty="0"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de-DE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715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Embryo-fetal </a:t>
                      </a:r>
                      <a:r>
                        <a:rPr lang="de-DE" sz="2000" dirty="0" err="1">
                          <a:latin typeface="+mn-lt"/>
                          <a:cs typeface="Arial" panose="020B0604020202020204" pitchFamily="34" charset="0"/>
                        </a:rPr>
                        <a:t>toxicity</a:t>
                      </a:r>
                      <a:endParaRPr lang="de-DE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DE" sz="2000" baseline="30000" dirty="0"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 or 5</a:t>
                      </a:r>
                      <a:r>
                        <a:rPr lang="de-DE" sz="2000" baseline="30000" dirty="0">
                          <a:latin typeface="+mn-lt"/>
                          <a:cs typeface="Arial" panose="020B0604020202020204" pitchFamily="34" charset="0"/>
                        </a:rPr>
                        <a:t>d</a:t>
                      </a:r>
                      <a:endParaRPr lang="de-DE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de-DE" sz="2000" baseline="30000" dirty="0"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r>
                        <a:rPr lang="de-DE" sz="2000" dirty="0">
                          <a:latin typeface="+mn-lt"/>
                          <a:cs typeface="Arial" panose="020B0604020202020204" pitchFamily="34" charset="0"/>
                        </a:rPr>
                        <a:t> or 10</a:t>
                      </a:r>
                      <a:r>
                        <a:rPr lang="de-DE" sz="2000" baseline="30000" dirty="0">
                          <a:latin typeface="+mn-lt"/>
                          <a:cs typeface="Arial" panose="020B0604020202020204" pitchFamily="34" charset="0"/>
                        </a:rPr>
                        <a:t>d</a:t>
                      </a:r>
                      <a:endParaRPr lang="de-DE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Rechteck 5">
            <a:extLst>
              <a:ext uri="{FF2B5EF4-FFF2-40B4-BE49-F238E27FC236}">
                <a16:creationId xmlns:a16="http://schemas.microsoft.com/office/drawing/2014/main" id="{98B0B288-7196-4BB8-89FC-6CE20D6D2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099" y="1085663"/>
            <a:ext cx="3358632" cy="445444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2000" b="1" dirty="0">
                <a:solidFill>
                  <a:schemeClr val="bg1"/>
                </a:solidFill>
                <a:latin typeface="+mn-lt"/>
              </a:rPr>
              <a:t>Patient Duration of Exposure</a:t>
            </a:r>
          </a:p>
        </p:txBody>
      </p:sp>
      <p:sp>
        <p:nvSpPr>
          <p:cNvPr id="18" name="Textfeld 7">
            <a:extLst>
              <a:ext uri="{FF2B5EF4-FFF2-40B4-BE49-F238E27FC236}">
                <a16:creationId xmlns:a16="http://schemas.microsoft.com/office/drawing/2014/main" id="{4FC44817-940C-41A6-9EBF-6F8AD454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966" y="5698590"/>
            <a:ext cx="50289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de-DE" altLang="de-DE" sz="1600" dirty="0"/>
              <a:t>= more than one generation or reprotox is POD</a:t>
            </a:r>
          </a:p>
          <a:p>
            <a:pPr>
              <a:buFontTx/>
              <a:buAutoNum type="alphaLcParenR"/>
            </a:pPr>
            <a:r>
              <a:rPr lang="de-DE" altLang="de-DE" sz="1600" dirty="0"/>
              <a:t>= one generation exposed and parental tox is POD</a:t>
            </a:r>
          </a:p>
          <a:p>
            <a:pPr>
              <a:buFontTx/>
              <a:buAutoNum type="alphaLcParenR"/>
            </a:pPr>
            <a:r>
              <a:rPr lang="de-DE" altLang="de-DE" sz="1600" dirty="0"/>
              <a:t>= fetal tox is POD</a:t>
            </a:r>
          </a:p>
          <a:p>
            <a:pPr>
              <a:buFontTx/>
              <a:buAutoNum type="alphaLcParenR"/>
            </a:pPr>
            <a:r>
              <a:rPr lang="de-DE" altLang="de-DE" sz="1600" dirty="0"/>
              <a:t>= parental tox is POD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4E64D0-FA70-4361-9593-5FEF58383596}"/>
              </a:ext>
            </a:extLst>
          </p:cNvPr>
          <p:cNvSpPr/>
          <p:nvPr/>
        </p:nvSpPr>
        <p:spPr>
          <a:xfrm>
            <a:off x="0" y="0"/>
            <a:ext cx="360562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5B9C35E-5F65-4FA9-B4C2-B279F8DB3BA4}"/>
              </a:ext>
            </a:extLst>
          </p:cNvPr>
          <p:cNvSpPr txBox="1">
            <a:spLocks/>
          </p:cNvSpPr>
          <p:nvPr/>
        </p:nvSpPr>
        <p:spPr>
          <a:xfrm>
            <a:off x="20548" y="2234712"/>
            <a:ext cx="3555459" cy="420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SzPct val="6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0D47A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Point of Departure (POD)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0CCC7A-7457-4ECE-B0A7-AE1EEA1396C0}"/>
              </a:ext>
            </a:extLst>
          </p:cNvPr>
          <p:cNvSpPr/>
          <p:nvPr/>
        </p:nvSpPr>
        <p:spPr>
          <a:xfrm>
            <a:off x="203019" y="2692083"/>
            <a:ext cx="3199590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LOAEL to NOAEL Adjustment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C9326A-6608-4CF3-B6D0-35A4E63F25C1}"/>
              </a:ext>
            </a:extLst>
          </p:cNvPr>
          <p:cNvSpPr/>
          <p:nvPr/>
        </p:nvSpPr>
        <p:spPr>
          <a:xfrm>
            <a:off x="314888" y="3118724"/>
            <a:ext cx="2975852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Bioavailability Adjustment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B42E50-9F4B-4435-BEF8-0CEB8B526E52}"/>
              </a:ext>
            </a:extLst>
          </p:cNvPr>
          <p:cNvSpPr/>
          <p:nvPr/>
        </p:nvSpPr>
        <p:spPr>
          <a:xfrm>
            <a:off x="509911" y="3541690"/>
            <a:ext cx="257234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Duration Adjustment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81448D-710F-4A9C-B354-C1D1B7D24F82}"/>
              </a:ext>
            </a:extLst>
          </p:cNvPr>
          <p:cNvSpPr/>
          <p:nvPr/>
        </p:nvSpPr>
        <p:spPr>
          <a:xfrm>
            <a:off x="1496839" y="3964769"/>
            <a:ext cx="569258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TTC</a:t>
            </a:r>
          </a:p>
        </p:txBody>
      </p:sp>
    </p:spTree>
    <p:extLst>
      <p:ext uri="{BB962C8B-B14F-4D97-AF65-F5344CB8AC3E}">
        <p14:creationId xmlns:p14="http://schemas.microsoft.com/office/powerpoint/2010/main" val="3437957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DA843-97C6-4893-B2FF-BDA97676AB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7952" y="571097"/>
            <a:ext cx="4421484" cy="648377"/>
          </a:xfrm>
        </p:spPr>
        <p:txBody>
          <a:bodyPr/>
          <a:lstStyle/>
          <a:p>
            <a:pPr algn="ctr"/>
            <a:r>
              <a:rPr lang="en-US" dirty="0"/>
              <a:t>Duration Based TTCs 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26994C3-643F-4C6F-A74F-7F1464C24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61264"/>
              </p:ext>
            </p:extLst>
          </p:nvPr>
        </p:nvGraphicFramePr>
        <p:xfrm>
          <a:off x="4085918" y="2065338"/>
          <a:ext cx="7736199" cy="31383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9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9732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91451" marR="91451"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≤1 </a:t>
                      </a:r>
                      <a:r>
                        <a:rPr lang="de-DE" sz="2000" dirty="0" err="1"/>
                        <a:t>year</a:t>
                      </a:r>
                      <a:endParaRPr lang="de-DE" sz="2000" dirty="0"/>
                    </a:p>
                  </a:txBody>
                  <a:tcPr marL="91451" marR="91451" marT="45692" marB="45692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≤10 </a:t>
                      </a:r>
                      <a:r>
                        <a:rPr lang="de-DE" sz="2000" dirty="0" err="1"/>
                        <a:t>years</a:t>
                      </a:r>
                      <a:endParaRPr lang="de-DE" sz="2000" dirty="0"/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&gt;10 years </a:t>
                      </a:r>
                      <a:br>
                        <a:rPr lang="de-DE" sz="2000" dirty="0"/>
                      </a:br>
                      <a:r>
                        <a:rPr lang="de-DE" sz="2000" dirty="0"/>
                        <a:t>to lifetime</a:t>
                      </a:r>
                    </a:p>
                  </a:txBody>
                  <a:tcPr marL="91451" marR="91451" marT="45692" marB="4569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228">
                <a:tc>
                  <a:txBody>
                    <a:bodyPr/>
                    <a:lstStyle/>
                    <a:p>
                      <a:r>
                        <a:rPr lang="de-DE" sz="2000" dirty="0" err="1"/>
                        <a:t>Approximate</a:t>
                      </a:r>
                      <a:r>
                        <a:rPr lang="de-DE" sz="2000" dirty="0"/>
                        <a:t> % of Lifetime </a:t>
                      </a:r>
                    </a:p>
                  </a:txBody>
                  <a:tcPr marL="91451" marR="91451" marT="45692" marB="45692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≤1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&gt;1-15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&gt;15-100</a:t>
                      </a:r>
                    </a:p>
                  </a:txBody>
                  <a:tcPr marL="91451" marR="91451" marT="45692" marB="456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974">
                <a:tc>
                  <a:txBody>
                    <a:bodyPr/>
                    <a:lstStyle/>
                    <a:p>
                      <a:r>
                        <a:rPr lang="de-DE" sz="2000" dirty="0" err="1"/>
                        <a:t>pPOD</a:t>
                      </a:r>
                      <a:r>
                        <a:rPr lang="de-DE" sz="2000" dirty="0"/>
                        <a:t> at 5th </a:t>
                      </a:r>
                      <a:r>
                        <a:rPr lang="de-DE" sz="2000" dirty="0" err="1"/>
                        <a:t>Percentile</a:t>
                      </a:r>
                      <a:r>
                        <a:rPr lang="de-DE" sz="2000" dirty="0"/>
                        <a:t> </a:t>
                      </a:r>
                      <a:br>
                        <a:rPr lang="de-DE" sz="2000" dirty="0"/>
                      </a:br>
                      <a:r>
                        <a:rPr lang="de-DE" sz="2000" dirty="0"/>
                        <a:t>[mg/kg </a:t>
                      </a:r>
                      <a:r>
                        <a:rPr lang="de-DE" sz="2000" dirty="0" err="1"/>
                        <a:t>bw</a:t>
                      </a:r>
                      <a:r>
                        <a:rPr lang="de-DE" sz="2000" dirty="0"/>
                        <a:t>/</a:t>
                      </a:r>
                      <a:r>
                        <a:rPr lang="de-DE" sz="2000" dirty="0" err="1"/>
                        <a:t>day</a:t>
                      </a:r>
                      <a:r>
                        <a:rPr lang="de-DE" sz="2000" dirty="0"/>
                        <a:t>]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0.36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0.22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0.07</a:t>
                      </a:r>
                    </a:p>
                  </a:txBody>
                  <a:tcPr marL="91451" marR="91451" marT="45692" marB="4569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453">
                <a:tc>
                  <a:txBody>
                    <a:bodyPr/>
                    <a:lstStyle/>
                    <a:p>
                      <a:r>
                        <a:rPr lang="de-DE" sz="2000" b="1" dirty="0"/>
                        <a:t>Parenteral TTC [µg/day]</a:t>
                      </a:r>
                      <a:r>
                        <a:rPr lang="de-DE" sz="2000" b="1" baseline="30000" dirty="0"/>
                        <a:t>a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180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110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35</a:t>
                      </a:r>
                    </a:p>
                  </a:txBody>
                  <a:tcPr marL="91451" marR="91451" marT="45692" marB="4569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feld 6">
            <a:extLst>
              <a:ext uri="{FF2B5EF4-FFF2-40B4-BE49-F238E27FC236}">
                <a16:creationId xmlns:a16="http://schemas.microsoft.com/office/drawing/2014/main" id="{74CEACBB-93B2-4261-AC62-1A75DD06F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918" y="5203735"/>
            <a:ext cx="3334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dirty="0"/>
              <a:t>a) pPOD x 50 kg / 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702B87-1531-42D4-AD23-F85E0511612D}"/>
              </a:ext>
            </a:extLst>
          </p:cNvPr>
          <p:cNvSpPr/>
          <p:nvPr/>
        </p:nvSpPr>
        <p:spPr>
          <a:xfrm>
            <a:off x="0" y="0"/>
            <a:ext cx="360562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0E60E82-BE7B-42B9-A761-D107A36C9653}"/>
              </a:ext>
            </a:extLst>
          </p:cNvPr>
          <p:cNvSpPr txBox="1">
            <a:spLocks/>
          </p:cNvSpPr>
          <p:nvPr/>
        </p:nvSpPr>
        <p:spPr>
          <a:xfrm>
            <a:off x="20548" y="2234712"/>
            <a:ext cx="3555459" cy="420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SzPct val="6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0D47A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Point of Departure (POD)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61A2C3-28F3-4AD2-9E1C-E00A98D9740D}"/>
              </a:ext>
            </a:extLst>
          </p:cNvPr>
          <p:cNvSpPr/>
          <p:nvPr/>
        </p:nvSpPr>
        <p:spPr>
          <a:xfrm>
            <a:off x="203019" y="2692083"/>
            <a:ext cx="3199590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LOAEL to NOAEL Adjustment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8EA5B8-13AF-469B-96E6-5747107AE053}"/>
              </a:ext>
            </a:extLst>
          </p:cNvPr>
          <p:cNvSpPr/>
          <p:nvPr/>
        </p:nvSpPr>
        <p:spPr>
          <a:xfrm>
            <a:off x="314888" y="3118724"/>
            <a:ext cx="2975852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Bioavailability Adjustment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F2833D-E3A5-4634-817B-C6A1DA2A0E12}"/>
              </a:ext>
            </a:extLst>
          </p:cNvPr>
          <p:cNvSpPr/>
          <p:nvPr/>
        </p:nvSpPr>
        <p:spPr>
          <a:xfrm>
            <a:off x="509911" y="3541690"/>
            <a:ext cx="2572345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Adjustment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4EA90E-D9A3-403E-B64D-0C8108A5FF25}"/>
              </a:ext>
            </a:extLst>
          </p:cNvPr>
          <p:cNvSpPr/>
          <p:nvPr/>
        </p:nvSpPr>
        <p:spPr>
          <a:xfrm>
            <a:off x="1496839" y="3964769"/>
            <a:ext cx="5692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TTC</a:t>
            </a:r>
          </a:p>
        </p:txBody>
      </p:sp>
    </p:spTree>
    <p:extLst>
      <p:ext uri="{BB962C8B-B14F-4D97-AF65-F5344CB8AC3E}">
        <p14:creationId xmlns:p14="http://schemas.microsoft.com/office/powerpoint/2010/main" val="1238278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713416-6F60-4585-8539-53BEB4F0E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Chemical Space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CDFF2-81AC-4480-8E8C-A16ED9775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4679" y="1556948"/>
            <a:ext cx="4057346" cy="43203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Physicochemical property space of all ELSIE database compounds was compared to 3007 public compounds with </a:t>
            </a:r>
            <a:r>
              <a:rPr lang="en-US" i="1" dirty="0"/>
              <a:t>in vivo </a:t>
            </a:r>
            <a:r>
              <a:rPr lang="en-US" dirty="0"/>
              <a:t>data (VITIC and </a:t>
            </a:r>
            <a:r>
              <a:rPr lang="en-US" dirty="0" err="1"/>
              <a:t>Leadscope</a:t>
            </a:r>
            <a:r>
              <a:rPr lang="en-US" dirty="0"/>
              <a:t> databases)</a:t>
            </a:r>
          </a:p>
          <a:p>
            <a:r>
              <a:rPr lang="en-US" dirty="0"/>
              <a:t>ELSIE compounds are well covered by the space of compounds with known toxicity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D5968-3FDB-4415-9522-242E1C895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1" t="15173" r="21635" b="-15173"/>
          <a:stretch/>
        </p:blipFill>
        <p:spPr>
          <a:xfrm>
            <a:off x="877448" y="1413007"/>
            <a:ext cx="5845325" cy="57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3318E3-C491-42C5-AA04-4945BF42F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Lower 5</a:t>
            </a:r>
            <a:r>
              <a:rPr lang="en-US" baseline="30000" dirty="0"/>
              <a:t>th</a:t>
            </a:r>
            <a:r>
              <a:rPr lang="en-US" dirty="0"/>
              <a:t> Percentile Comparison</a:t>
            </a: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F58BCE3-19F6-4ACA-97C1-49313DC5E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72782"/>
              </p:ext>
            </p:extLst>
          </p:nvPr>
        </p:nvGraphicFramePr>
        <p:xfrm>
          <a:off x="438933" y="1895893"/>
          <a:ext cx="11314134" cy="381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5689">
                  <a:extLst>
                    <a:ext uri="{9D8B030D-6E8A-4147-A177-3AD203B41FA5}">
                      <a16:colId xmlns:a16="http://schemas.microsoft.com/office/drawing/2014/main" val="3678594951"/>
                    </a:ext>
                  </a:extLst>
                </a:gridCol>
                <a:gridCol w="1311858">
                  <a:extLst>
                    <a:ext uri="{9D8B030D-6E8A-4147-A177-3AD203B41FA5}">
                      <a16:colId xmlns:a16="http://schemas.microsoft.com/office/drawing/2014/main" val="2418011827"/>
                    </a:ext>
                  </a:extLst>
                </a:gridCol>
                <a:gridCol w="2753475">
                  <a:extLst>
                    <a:ext uri="{9D8B030D-6E8A-4147-A177-3AD203B41FA5}">
                      <a16:colId xmlns:a16="http://schemas.microsoft.com/office/drawing/2014/main" val="3162511792"/>
                    </a:ext>
                  </a:extLst>
                </a:gridCol>
                <a:gridCol w="2013734">
                  <a:extLst>
                    <a:ext uri="{9D8B030D-6E8A-4147-A177-3AD203B41FA5}">
                      <a16:colId xmlns:a16="http://schemas.microsoft.com/office/drawing/2014/main" val="3410171897"/>
                    </a:ext>
                  </a:extLst>
                </a:gridCol>
                <a:gridCol w="1448657">
                  <a:extLst>
                    <a:ext uri="{9D8B030D-6E8A-4147-A177-3AD203B41FA5}">
                      <a16:colId xmlns:a16="http://schemas.microsoft.com/office/drawing/2014/main" val="1408499747"/>
                    </a:ext>
                  </a:extLst>
                </a:gridCol>
                <a:gridCol w="1900721">
                  <a:extLst>
                    <a:ext uri="{9D8B030D-6E8A-4147-A177-3AD203B41FA5}">
                      <a16:colId xmlns:a16="http://schemas.microsoft.com/office/drawing/2014/main" val="1395742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Lower 5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Percentile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Compound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Number of Compounds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2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0.07 mg/kg/day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Parenteral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Extractables / </a:t>
                      </a:r>
                      <a:r>
                        <a:rPr lang="en-US" sz="2000" dirty="0" err="1"/>
                        <a:t>leachables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ELSIE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Masuda-Herrera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5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0.15 mg/kg/day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Pharmaceuticals, food substances, 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448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(Cramer Class 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NTP, JECFA IRIS, DART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Munro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1996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706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0.2 mg/kg/day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Pharmaceuticals, food substances, 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NTP, JECFA IRIS, DART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Munro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1996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6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0.4 mg/kg/day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Environmentally relevant chemicals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700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(Cramer Class 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EPA Toxicity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Nelms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17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26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C232E6A9-B050-4002-85C9-F66EEB50F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Pharmaceutical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2FEBC-7034-4FBA-9D36-39FCFE6668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52" y="1575606"/>
            <a:ext cx="10587037" cy="1292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Polymeric components used in the manufacture, storage, and use of pharmaceuticals can potentially release chemicals into the drug product that might present a safety risk to patients</a:t>
            </a:r>
          </a:p>
        </p:txBody>
      </p:sp>
      <p:pic>
        <p:nvPicPr>
          <p:cNvPr id="5" name="Picture 4" descr="Medicine, phial, vial icon - Download on Iconfinder">
            <a:extLst>
              <a:ext uri="{FF2B5EF4-FFF2-40B4-BE49-F238E27FC236}">
                <a16:creationId xmlns:a16="http://schemas.microsoft.com/office/drawing/2014/main" id="{7D004024-D7FF-4F2D-9C59-C22B1DC6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36" y="3309781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36CBAF-770A-492D-84B2-C8F0454E6992}"/>
              </a:ext>
            </a:extLst>
          </p:cNvPr>
          <p:cNvSpPr/>
          <p:nvPr/>
        </p:nvSpPr>
        <p:spPr>
          <a:xfrm>
            <a:off x="3623434" y="3133780"/>
            <a:ext cx="1677026" cy="167756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CD4D26-A98E-44B1-AFA3-C82CF6B3662B}"/>
              </a:ext>
            </a:extLst>
          </p:cNvPr>
          <p:cNvSpPr/>
          <p:nvPr/>
        </p:nvSpPr>
        <p:spPr>
          <a:xfrm>
            <a:off x="8885506" y="3133780"/>
            <a:ext cx="1677026" cy="167756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C6F0BC-C392-4A7D-A832-427CB62273D6}"/>
              </a:ext>
            </a:extLst>
          </p:cNvPr>
          <p:cNvSpPr/>
          <p:nvPr/>
        </p:nvSpPr>
        <p:spPr>
          <a:xfrm>
            <a:off x="1127897" y="3133780"/>
            <a:ext cx="1677026" cy="167756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4947D-B059-4F99-91B4-ECAED085AC00}"/>
              </a:ext>
            </a:extLst>
          </p:cNvPr>
          <p:cNvSpPr txBox="1"/>
          <p:nvPr/>
        </p:nvSpPr>
        <p:spPr>
          <a:xfrm>
            <a:off x="3578720" y="4994566"/>
            <a:ext cx="176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Storage Bags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3FF59-FFBA-4D2F-801D-A3D16AAA2F3B}"/>
              </a:ext>
            </a:extLst>
          </p:cNvPr>
          <p:cNvSpPr txBox="1"/>
          <p:nvPr/>
        </p:nvSpPr>
        <p:spPr>
          <a:xfrm>
            <a:off x="8557598" y="5013051"/>
            <a:ext cx="2332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Container Closure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11509-F482-4782-AB3B-02F1A0BA6908}"/>
              </a:ext>
            </a:extLst>
          </p:cNvPr>
          <p:cNvSpPr txBox="1"/>
          <p:nvPr/>
        </p:nvSpPr>
        <p:spPr>
          <a:xfrm>
            <a:off x="983094" y="5031886"/>
            <a:ext cx="196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Tubing</a:t>
            </a:r>
          </a:p>
        </p:txBody>
      </p:sp>
      <p:pic>
        <p:nvPicPr>
          <p:cNvPr id="14" name="Picture 4" descr="Iv bag - Free healthcare and medical icons">
            <a:extLst>
              <a:ext uri="{FF2B5EF4-FFF2-40B4-BE49-F238E27FC236}">
                <a16:creationId xmlns:a16="http://schemas.microsoft.com/office/drawing/2014/main" id="{C26E71C8-1E1C-48A6-923B-D9566175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18" y="3442940"/>
            <a:ext cx="1205058" cy="120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ter hose - Free farming and gardening icons">
            <a:extLst>
              <a:ext uri="{FF2B5EF4-FFF2-40B4-BE49-F238E27FC236}">
                <a16:creationId xmlns:a16="http://schemas.microsoft.com/office/drawing/2014/main" id="{B131C9E6-AB53-43C5-9654-9D0510FA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4976" y="3409284"/>
            <a:ext cx="1224632" cy="12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0A6A028-C05F-471B-B90D-FD6A75D2B340}"/>
              </a:ext>
            </a:extLst>
          </p:cNvPr>
          <p:cNvSpPr/>
          <p:nvPr/>
        </p:nvSpPr>
        <p:spPr>
          <a:xfrm>
            <a:off x="6272947" y="3133780"/>
            <a:ext cx="1677026" cy="167756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4D7826-F960-4B27-A023-C5E4D4D8C95B}"/>
              </a:ext>
            </a:extLst>
          </p:cNvPr>
          <p:cNvSpPr txBox="1"/>
          <p:nvPr/>
        </p:nvSpPr>
        <p:spPr>
          <a:xfrm>
            <a:off x="6228233" y="5026883"/>
            <a:ext cx="176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Filters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0460E-3229-4458-839A-FF9466E1F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34" b="89157" l="5430" r="93213">
                        <a14:foregroundMark x1="76923" y1="9036" x2="76923" y2="9036"/>
                        <a14:foregroundMark x1="5430" y1="13855" x2="5430" y2="13855"/>
                        <a14:foregroundMark x1="48416" y1="67470" x2="48416" y2="67470"/>
                        <a14:foregroundMark x1="93213" y1="13855" x2="93213" y2="138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7933" y="3547886"/>
            <a:ext cx="1307055" cy="9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5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570118-A355-42D4-BCE3-250BE8968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Nonclinical Species and Human Variability Factor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8D00C-1AC9-45F2-BB8A-4EA45ED1C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763" y="1556948"/>
            <a:ext cx="5446147" cy="4320392"/>
          </a:xfrm>
        </p:spPr>
        <p:txBody>
          <a:bodyPr/>
          <a:lstStyle/>
          <a:p>
            <a:r>
              <a:rPr lang="en-US" dirty="0"/>
              <a:t>Human variability – 10X factor </a:t>
            </a:r>
          </a:p>
          <a:p>
            <a:r>
              <a:rPr lang="en-US" dirty="0"/>
              <a:t>Nonclinical species – 10X factor</a:t>
            </a:r>
          </a:p>
          <a:p>
            <a:pPr lvl="1"/>
            <a:r>
              <a:rPr lang="en-US" dirty="0"/>
              <a:t>For TTC approach, default 10X factor</a:t>
            </a:r>
          </a:p>
          <a:p>
            <a:pPr lvl="1"/>
            <a:r>
              <a:rPr lang="en-US" dirty="0"/>
              <a:t>Compared to ICH Q3C approach for species specific modifying factor, 94% would use a factor &lt; 10</a:t>
            </a:r>
          </a:p>
        </p:txBody>
      </p:sp>
      <p:pic>
        <p:nvPicPr>
          <p:cNvPr id="4" name="Grafik 9">
            <a:extLst>
              <a:ext uri="{FF2B5EF4-FFF2-40B4-BE49-F238E27FC236}">
                <a16:creationId xmlns:a16="http://schemas.microsoft.com/office/drawing/2014/main" id="{00376584-DE7A-44C0-A547-129BF635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87" y="1982833"/>
            <a:ext cx="4524375" cy="45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8EC18A-4F3C-443A-A05B-7CFD9CE02A7A}"/>
              </a:ext>
            </a:extLst>
          </p:cNvPr>
          <p:cNvSpPr txBox="1"/>
          <p:nvPr/>
        </p:nvSpPr>
        <p:spPr>
          <a:xfrm>
            <a:off x="8166970" y="4960308"/>
            <a:ext cx="164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rat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E39A69-D7F8-4AED-B941-705D08B1EDBF}"/>
              </a:ext>
            </a:extLst>
          </p:cNvPr>
          <p:cNvCxnSpPr>
            <a:cxnSpLocks/>
          </p:cNvCxnSpPr>
          <p:nvPr/>
        </p:nvCxnSpPr>
        <p:spPr>
          <a:xfrm>
            <a:off x="8310669" y="1749607"/>
            <a:ext cx="726511" cy="65911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0752BE-7238-4E52-8177-A832FE90D210}"/>
              </a:ext>
            </a:extLst>
          </p:cNvPr>
          <p:cNvSpPr txBox="1"/>
          <p:nvPr/>
        </p:nvSpPr>
        <p:spPr>
          <a:xfrm>
            <a:off x="7615270" y="1349213"/>
            <a:ext cx="164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dog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24C640-C59A-4C7B-B92B-7F4D2D1DB96E}"/>
              </a:ext>
            </a:extLst>
          </p:cNvPr>
          <p:cNvCxnSpPr>
            <a:cxnSpLocks/>
          </p:cNvCxnSpPr>
          <p:nvPr/>
        </p:nvCxnSpPr>
        <p:spPr>
          <a:xfrm>
            <a:off x="9324856" y="1749607"/>
            <a:ext cx="219001" cy="65911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6D923C-9276-412A-A91E-67E24A246ADB}"/>
              </a:ext>
            </a:extLst>
          </p:cNvPr>
          <p:cNvSpPr txBox="1"/>
          <p:nvPr/>
        </p:nvSpPr>
        <p:spPr>
          <a:xfrm>
            <a:off x="8822854" y="1284149"/>
            <a:ext cx="164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human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A0724C-0287-4051-8261-9C871E311957}"/>
              </a:ext>
            </a:extLst>
          </p:cNvPr>
          <p:cNvCxnSpPr>
            <a:cxnSpLocks/>
          </p:cNvCxnSpPr>
          <p:nvPr/>
        </p:nvCxnSpPr>
        <p:spPr>
          <a:xfrm flipH="1">
            <a:off x="9630332" y="1807369"/>
            <a:ext cx="650310" cy="62408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9F5C5ED-15FA-4802-96E1-E2F2B9783880}"/>
              </a:ext>
            </a:extLst>
          </p:cNvPr>
          <p:cNvSpPr txBox="1"/>
          <p:nvPr/>
        </p:nvSpPr>
        <p:spPr>
          <a:xfrm>
            <a:off x="10113310" y="1395836"/>
            <a:ext cx="164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monkey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E5F2E9-FD95-48D4-857B-61BDB7B5C74A}"/>
              </a:ext>
            </a:extLst>
          </p:cNvPr>
          <p:cNvCxnSpPr>
            <a:cxnSpLocks/>
          </p:cNvCxnSpPr>
          <p:nvPr/>
        </p:nvCxnSpPr>
        <p:spPr>
          <a:xfrm flipH="1">
            <a:off x="10199782" y="2219218"/>
            <a:ext cx="608631" cy="53793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41D0339-E981-4617-85CE-DC6D2C0BC3CF}"/>
              </a:ext>
            </a:extLst>
          </p:cNvPr>
          <p:cNvSpPr txBox="1"/>
          <p:nvPr/>
        </p:nvSpPr>
        <p:spPr>
          <a:xfrm>
            <a:off x="10676979" y="1802155"/>
            <a:ext cx="164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mouse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FE1F20-B0F9-44DD-B3E9-A3F0DA9D5186}"/>
              </a:ext>
            </a:extLst>
          </p:cNvPr>
          <p:cNvCxnSpPr>
            <a:cxnSpLocks/>
          </p:cNvCxnSpPr>
          <p:nvPr/>
        </p:nvCxnSpPr>
        <p:spPr>
          <a:xfrm flipH="1">
            <a:off x="10324495" y="2867555"/>
            <a:ext cx="525099" cy="15736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EE3ADF9-394F-45D2-A628-11C93B9B0FA2}"/>
              </a:ext>
            </a:extLst>
          </p:cNvPr>
          <p:cNvSpPr txBox="1"/>
          <p:nvPr/>
        </p:nvSpPr>
        <p:spPr>
          <a:xfrm>
            <a:off x="10808413" y="2573874"/>
            <a:ext cx="164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rabbit</a:t>
            </a:r>
          </a:p>
        </p:txBody>
      </p:sp>
    </p:spTree>
    <p:extLst>
      <p:ext uri="{BB962C8B-B14F-4D97-AF65-F5344CB8AC3E}">
        <p14:creationId xmlns:p14="http://schemas.microsoft.com/office/powerpoint/2010/main" val="258565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platzhalter 1">
            <a:extLst>
              <a:ext uri="{FF2B5EF4-FFF2-40B4-BE49-F238E27FC236}">
                <a16:creationId xmlns:a16="http://schemas.microsoft.com/office/drawing/2014/main" id="{506A86A0-F0F1-4D4B-A262-37BDFDB03336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23888" y="415925"/>
            <a:ext cx="10345737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E&amp;L TTC as Part of Risk Assessment</a:t>
            </a:r>
          </a:p>
        </p:txBody>
      </p:sp>
      <p:sp>
        <p:nvSpPr>
          <p:cNvPr id="41987" name="Foliennummernplatzhalter 3">
            <a:extLst>
              <a:ext uri="{FF2B5EF4-FFF2-40B4-BE49-F238E27FC236}">
                <a16:creationId xmlns:a16="http://schemas.microsoft.com/office/drawing/2014/main" id="{0BF31234-5441-4081-919E-749D96171E14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54CC69-D5EC-49BB-A4B4-FB1C64BAA941}" type="slidenum">
              <a:rPr lang="en-US" alt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US" altLang="en-US" sz="9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988" name="Gruppieren 48">
            <a:extLst>
              <a:ext uri="{FF2B5EF4-FFF2-40B4-BE49-F238E27FC236}">
                <a16:creationId xmlns:a16="http://schemas.microsoft.com/office/drawing/2014/main" id="{5B24E91A-A263-4EE7-B5B4-2B56917BC19F}"/>
              </a:ext>
            </a:extLst>
          </p:cNvPr>
          <p:cNvGrpSpPr>
            <a:grpSpLocks/>
          </p:cNvGrpSpPr>
          <p:nvPr/>
        </p:nvGrpSpPr>
        <p:grpSpPr bwMode="auto">
          <a:xfrm>
            <a:off x="630239" y="1249363"/>
            <a:ext cx="5858228" cy="1570037"/>
            <a:chOff x="623888" y="1248656"/>
            <a:chExt cx="5857827" cy="1570500"/>
          </a:xfrm>
        </p:grpSpPr>
        <p:sp>
          <p:nvSpPr>
            <p:cNvPr id="50" name="Flussdiagramm: Prozess 49">
              <a:extLst>
                <a:ext uri="{FF2B5EF4-FFF2-40B4-BE49-F238E27FC236}">
                  <a16:creationId xmlns:a16="http://schemas.microsoft.com/office/drawing/2014/main" id="{4D6D69A4-0997-4DE8-B5D2-EC5F16A5341E}"/>
                </a:ext>
              </a:extLst>
            </p:cNvPr>
            <p:cNvSpPr/>
            <p:nvPr/>
          </p:nvSpPr>
          <p:spPr bwMode="gray">
            <a:xfrm>
              <a:off x="623888" y="1248656"/>
              <a:ext cx="2733488" cy="452570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kern="0" dirty="0">
                  <a:latin typeface="Verdana"/>
                </a:rPr>
                <a:t>Identify Extractable/Leachable above AET</a:t>
              </a:r>
            </a:p>
          </p:txBody>
        </p:sp>
        <p:sp>
          <p:nvSpPr>
            <p:cNvPr id="51" name="Flussdiagramm: Prozess 50">
              <a:extLst>
                <a:ext uri="{FF2B5EF4-FFF2-40B4-BE49-F238E27FC236}">
                  <a16:creationId xmlns:a16="http://schemas.microsoft.com/office/drawing/2014/main" id="{2D56CBE3-2B39-4717-9E41-B4BFBA46FC41}"/>
                </a:ext>
              </a:extLst>
            </p:cNvPr>
            <p:cNvSpPr/>
            <p:nvPr/>
          </p:nvSpPr>
          <p:spPr bwMode="gray">
            <a:xfrm>
              <a:off x="623888" y="1872727"/>
              <a:ext cx="2733488" cy="452571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defRPr/>
              </a:pPr>
              <a:r>
                <a:rPr lang="en-US" sz="1200" kern="0" dirty="0">
                  <a:latin typeface="Verdana"/>
                </a:rPr>
                <a:t>Convert Concentration to Patient Exposure (µg/day)</a:t>
              </a:r>
            </a:p>
          </p:txBody>
        </p:sp>
        <p:sp>
          <p:nvSpPr>
            <p:cNvPr id="52" name="Flussdiagramm: Verzweigung 51">
              <a:extLst>
                <a:ext uri="{FF2B5EF4-FFF2-40B4-BE49-F238E27FC236}">
                  <a16:creationId xmlns:a16="http://schemas.microsoft.com/office/drawing/2014/main" id="{6E530B99-0838-4DEF-AFDC-68558028A925}"/>
                </a:ext>
              </a:extLst>
            </p:cNvPr>
            <p:cNvSpPr/>
            <p:nvPr/>
          </p:nvSpPr>
          <p:spPr bwMode="gray">
            <a:xfrm>
              <a:off x="4101862" y="1383583"/>
              <a:ext cx="2379853" cy="1435573"/>
            </a:xfrm>
            <a:prstGeom prst="flowChartDecision">
              <a:avLst/>
            </a:prstGeom>
            <a:solidFill>
              <a:schemeClr val="dk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 Exposure </a:t>
              </a:r>
              <a:b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Threshold for</a:t>
              </a:r>
              <a:r>
                <a:rPr lang="en-US" sz="105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Mutagens? (ICH M7)</a:t>
              </a:r>
            </a:p>
          </p:txBody>
        </p: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4D07F110-584B-418B-A8D2-4A765AC91857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>
              <a:off x="3357376" y="2099013"/>
              <a:ext cx="744486" cy="2357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>
              <a:extLst>
                <a:ext uri="{FF2B5EF4-FFF2-40B4-BE49-F238E27FC236}">
                  <a16:creationId xmlns:a16="http://schemas.microsoft.com/office/drawing/2014/main" id="{414712D9-8286-4EA8-BE6E-5603831FA8A8}"/>
                </a:ext>
              </a:extLst>
            </p:cNvPr>
            <p:cNvCxnSpPr>
              <a:stCxn id="50" idx="2"/>
              <a:endCxn id="51" idx="0"/>
            </p:cNvCxnSpPr>
            <p:nvPr/>
          </p:nvCxnSpPr>
          <p:spPr>
            <a:xfrm>
              <a:off x="1990631" y="1701226"/>
              <a:ext cx="0" cy="171501"/>
            </a:xfrm>
            <a:prstGeom prst="straightConnector1">
              <a:avLst/>
            </a:prstGeom>
            <a:ln w="28575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9E9181A4-F4E9-4A39-9E1C-7433B70A52A4}"/>
              </a:ext>
            </a:extLst>
          </p:cNvPr>
          <p:cNvGrpSpPr>
            <a:grpSpLocks/>
          </p:cNvGrpSpPr>
          <p:nvPr/>
        </p:nvGrpSpPr>
        <p:grpSpPr bwMode="auto">
          <a:xfrm>
            <a:off x="6488467" y="1703388"/>
            <a:ext cx="4671662" cy="800100"/>
            <a:chOff x="6488061" y="1703239"/>
            <a:chExt cx="4672785" cy="800709"/>
          </a:xfrm>
        </p:grpSpPr>
        <p:sp>
          <p:nvSpPr>
            <p:cNvPr id="56" name="Flussdiagramm: Prozess 55">
              <a:extLst>
                <a:ext uri="{FF2B5EF4-FFF2-40B4-BE49-F238E27FC236}">
                  <a16:creationId xmlns:a16="http://schemas.microsoft.com/office/drawing/2014/main" id="{E4778BC3-5A14-494C-B603-2E22DB6F5C4D}"/>
                </a:ext>
              </a:extLst>
            </p:cNvPr>
            <p:cNvSpPr/>
            <p:nvPr/>
          </p:nvSpPr>
          <p:spPr bwMode="gray">
            <a:xfrm>
              <a:off x="9787328" y="1703239"/>
              <a:ext cx="1373518" cy="800709"/>
            </a:xfrm>
            <a:prstGeom prst="flowChartProcess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b="1" kern="0" dirty="0">
                  <a:solidFill>
                    <a:schemeClr val="tx1"/>
                  </a:solidFill>
                  <a:latin typeface="Verdana"/>
                </a:rPr>
                <a:t>No Safety Alert</a:t>
              </a:r>
            </a:p>
          </p:txBody>
        </p: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6BC820C2-B972-4917-B634-D673FE367362}"/>
                </a:ext>
              </a:extLst>
            </p:cNvPr>
            <p:cNvCxnSpPr>
              <a:cxnSpLocks/>
              <a:stCxn id="52" idx="3"/>
              <a:endCxn id="56" idx="1"/>
            </p:cNvCxnSpPr>
            <p:nvPr/>
          </p:nvCxnSpPr>
          <p:spPr>
            <a:xfrm>
              <a:off x="6488061" y="2101979"/>
              <a:ext cx="3299267" cy="1614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26" name="Textfeld 57">
              <a:extLst>
                <a:ext uri="{FF2B5EF4-FFF2-40B4-BE49-F238E27FC236}">
                  <a16:creationId xmlns:a16="http://schemas.microsoft.com/office/drawing/2014/main" id="{243E4BA6-8304-409E-8E54-8F7D051A4AB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33768" y="1793373"/>
              <a:ext cx="299569" cy="21544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altLang="de-DE" sz="1400">
                  <a:solidFill>
                    <a:srgbClr val="000000"/>
                  </a:solidFill>
                  <a:latin typeface="Verdana" panose="020B0604030504040204" pitchFamily="34" charset="0"/>
                </a:rPr>
                <a:t>Yes</a:t>
              </a: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AACCC06C-38FF-4F3F-842D-7C60A444AA78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3571875"/>
            <a:ext cx="2247900" cy="1071563"/>
            <a:chOff x="4174424" y="3571595"/>
            <a:chExt cx="2249157" cy="1071383"/>
          </a:xfrm>
        </p:grpSpPr>
        <p:sp>
          <p:nvSpPr>
            <p:cNvPr id="60" name="Flussdiagramm: Verzweigung 59">
              <a:extLst>
                <a:ext uri="{FF2B5EF4-FFF2-40B4-BE49-F238E27FC236}">
                  <a16:creationId xmlns:a16="http://schemas.microsoft.com/office/drawing/2014/main" id="{5D85E2A5-1BF1-44CA-B0BF-F583E53B4C63}"/>
                </a:ext>
              </a:extLst>
            </p:cNvPr>
            <p:cNvSpPr/>
            <p:nvPr/>
          </p:nvSpPr>
          <p:spPr bwMode="gray">
            <a:xfrm>
              <a:off x="4174424" y="3776349"/>
              <a:ext cx="2249157" cy="866629"/>
            </a:xfrm>
            <a:prstGeom prst="flowChartDecision">
              <a:avLst/>
            </a:prstGeom>
            <a:solidFill>
              <a:schemeClr val="dk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Compound considered mutagenic ?</a:t>
              </a:r>
            </a:p>
          </p:txBody>
        </p:sp>
        <p:cxnSp>
          <p:nvCxnSpPr>
            <p:cNvPr id="61" name="Gerade Verbindung mit Pfeil 60">
              <a:extLst>
                <a:ext uri="{FF2B5EF4-FFF2-40B4-BE49-F238E27FC236}">
                  <a16:creationId xmlns:a16="http://schemas.microsoft.com/office/drawing/2014/main" id="{169328CA-84D3-4DC8-B14D-58CB571F177C}"/>
                </a:ext>
              </a:extLst>
            </p:cNvPr>
            <p:cNvCxnSpPr>
              <a:stCxn id="66" idx="2"/>
              <a:endCxn id="60" idx="0"/>
            </p:cNvCxnSpPr>
            <p:nvPr/>
          </p:nvCxnSpPr>
          <p:spPr>
            <a:xfrm flipH="1">
              <a:off x="5299003" y="3571595"/>
              <a:ext cx="1589" cy="204754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70FEDB2E-89A6-42DA-946B-B2EDDAC2FDAA}"/>
              </a:ext>
            </a:extLst>
          </p:cNvPr>
          <p:cNvGrpSpPr>
            <a:grpSpLocks/>
          </p:cNvGrpSpPr>
          <p:nvPr/>
        </p:nvGrpSpPr>
        <p:grpSpPr bwMode="auto">
          <a:xfrm>
            <a:off x="8599488" y="3449638"/>
            <a:ext cx="2968625" cy="1519237"/>
            <a:chOff x="8600102" y="3449519"/>
            <a:chExt cx="2968011" cy="1520107"/>
          </a:xfrm>
        </p:grpSpPr>
        <p:sp>
          <p:nvSpPr>
            <p:cNvPr id="63" name="Flussdiagramm: Verzweigung 62">
              <a:extLst>
                <a:ext uri="{FF2B5EF4-FFF2-40B4-BE49-F238E27FC236}">
                  <a16:creationId xmlns:a16="http://schemas.microsoft.com/office/drawing/2014/main" id="{367E1DDB-9EE8-416D-A033-196F2DA32F92}"/>
                </a:ext>
              </a:extLst>
            </p:cNvPr>
            <p:cNvSpPr/>
            <p:nvPr/>
          </p:nvSpPr>
          <p:spPr bwMode="gray">
            <a:xfrm>
              <a:off x="9382577" y="3449519"/>
              <a:ext cx="2185536" cy="1520107"/>
            </a:xfrm>
            <a:prstGeom prst="flowChartDecision">
              <a:avLst/>
            </a:prstGeom>
            <a:solidFill>
              <a:schemeClr val="dk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defRPr/>
              </a:pPr>
              <a: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 exposure </a:t>
              </a:r>
              <a:b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specific or generic threshold ? </a:t>
              </a:r>
            </a:p>
          </p:txBody>
        </p: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EDD56594-CDB7-4B3F-A941-55F1B185D608}"/>
                </a:ext>
              </a:extLst>
            </p:cNvPr>
            <p:cNvCxnSpPr>
              <a:stCxn id="70" idx="3"/>
              <a:endCxn id="63" idx="1"/>
            </p:cNvCxnSpPr>
            <p:nvPr/>
          </p:nvCxnSpPr>
          <p:spPr>
            <a:xfrm>
              <a:off x="8600102" y="4208779"/>
              <a:ext cx="782475" cy="1588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5EBA786-B780-4472-B2B7-1C99092357C8}"/>
              </a:ext>
            </a:extLst>
          </p:cNvPr>
          <p:cNvGrpSpPr>
            <a:grpSpLocks/>
          </p:cNvGrpSpPr>
          <p:nvPr/>
        </p:nvGrpSpPr>
        <p:grpSpPr bwMode="auto">
          <a:xfrm>
            <a:off x="3890963" y="2768600"/>
            <a:ext cx="2819400" cy="803275"/>
            <a:chOff x="3891653" y="2768594"/>
            <a:chExt cx="2818531" cy="803001"/>
          </a:xfrm>
        </p:grpSpPr>
        <p:sp>
          <p:nvSpPr>
            <p:cNvPr id="66" name="Flussdiagramm: Prozess 65">
              <a:extLst>
                <a:ext uri="{FF2B5EF4-FFF2-40B4-BE49-F238E27FC236}">
                  <a16:creationId xmlns:a16="http://schemas.microsoft.com/office/drawing/2014/main" id="{BB218C56-D41D-4A6C-8E56-100A76B068DF}"/>
                </a:ext>
              </a:extLst>
            </p:cNvPr>
            <p:cNvSpPr/>
            <p:nvPr/>
          </p:nvSpPr>
          <p:spPr bwMode="gray">
            <a:xfrm>
              <a:off x="3891653" y="3063768"/>
              <a:ext cx="2818531" cy="507827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kern="0" dirty="0">
                  <a:latin typeface="Verdana"/>
                </a:rPr>
                <a:t>Evaluate Mutagenicity based on data or QSAR</a:t>
              </a:r>
            </a:p>
          </p:txBody>
        </p: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14C34539-4CDF-4ADD-8910-4DD6DF2E03BD}"/>
                </a:ext>
              </a:extLst>
            </p:cNvPr>
            <p:cNvCxnSpPr>
              <a:cxnSpLocks/>
              <a:stCxn id="52" idx="2"/>
              <a:endCxn id="66" idx="0"/>
            </p:cNvCxnSpPr>
            <p:nvPr/>
          </p:nvCxnSpPr>
          <p:spPr>
            <a:xfrm>
              <a:off x="5298715" y="2819377"/>
              <a:ext cx="2203" cy="244392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9" name="Textfeld 67">
              <a:extLst>
                <a:ext uri="{FF2B5EF4-FFF2-40B4-BE49-F238E27FC236}">
                  <a16:creationId xmlns:a16="http://schemas.microsoft.com/office/drawing/2014/main" id="{13F4C9E0-A066-42BB-B501-1A955B65F0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462076" y="2768594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altLang="de-DE" sz="1400">
                  <a:solidFill>
                    <a:srgbClr val="000000"/>
                  </a:solidFill>
                  <a:latin typeface="Verdana" panose="020B0604030504040204" pitchFamily="34" charset="0"/>
                </a:rPr>
                <a:t>No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409D847A-B30E-4DDC-936A-AFB8AB07A06A}"/>
              </a:ext>
            </a:extLst>
          </p:cNvPr>
          <p:cNvGrpSpPr>
            <a:grpSpLocks/>
          </p:cNvGrpSpPr>
          <p:nvPr/>
        </p:nvGrpSpPr>
        <p:grpSpPr bwMode="auto">
          <a:xfrm>
            <a:off x="6423025" y="3879850"/>
            <a:ext cx="2176463" cy="658813"/>
            <a:chOff x="6423581" y="3879755"/>
            <a:chExt cx="2176521" cy="659633"/>
          </a:xfrm>
        </p:grpSpPr>
        <p:sp>
          <p:nvSpPr>
            <p:cNvPr id="70" name="Flussdiagramm: Prozess 69">
              <a:extLst>
                <a:ext uri="{FF2B5EF4-FFF2-40B4-BE49-F238E27FC236}">
                  <a16:creationId xmlns:a16="http://schemas.microsoft.com/office/drawing/2014/main" id="{BCD72A3F-0EBE-41EA-9F2C-56FCA39CE780}"/>
                </a:ext>
              </a:extLst>
            </p:cNvPr>
            <p:cNvSpPr/>
            <p:nvPr/>
          </p:nvSpPr>
          <p:spPr bwMode="gray">
            <a:xfrm>
              <a:off x="6895082" y="3879755"/>
              <a:ext cx="1705020" cy="659633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kern="0" dirty="0">
                  <a:latin typeface="Verdana"/>
                </a:rPr>
                <a:t>Decrease compound level or replace material</a:t>
              </a:r>
            </a:p>
          </p:txBody>
        </p:sp>
        <p:cxnSp>
          <p:nvCxnSpPr>
            <p:cNvPr id="71" name="Gerade Verbindung mit Pfeil 70">
              <a:extLst>
                <a:ext uri="{FF2B5EF4-FFF2-40B4-BE49-F238E27FC236}">
                  <a16:creationId xmlns:a16="http://schemas.microsoft.com/office/drawing/2014/main" id="{4F0AD8CC-99DF-4C2E-8EB5-AF6FAFF0E38B}"/>
                </a:ext>
              </a:extLst>
            </p:cNvPr>
            <p:cNvCxnSpPr>
              <a:stCxn id="60" idx="3"/>
              <a:endCxn id="70" idx="1"/>
            </p:cNvCxnSpPr>
            <p:nvPr/>
          </p:nvCxnSpPr>
          <p:spPr>
            <a:xfrm>
              <a:off x="6423581" y="4208777"/>
              <a:ext cx="471501" cy="1589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6" name="Textfeld 71">
              <a:extLst>
                <a:ext uri="{FF2B5EF4-FFF2-40B4-BE49-F238E27FC236}">
                  <a16:creationId xmlns:a16="http://schemas.microsoft.com/office/drawing/2014/main" id="{46A69339-CF0A-4462-AA63-4451E5FA773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482674" y="3899350"/>
              <a:ext cx="2995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altLang="de-DE" sz="1400">
                  <a:solidFill>
                    <a:srgbClr val="000000"/>
                  </a:solidFill>
                  <a:latin typeface="Verdana" panose="020B0604030504040204" pitchFamily="34" charset="0"/>
                </a:rPr>
                <a:t>Yes</a:t>
              </a:r>
            </a:p>
          </p:txBody>
        </p:sp>
      </p:grpSp>
      <p:sp>
        <p:nvSpPr>
          <p:cNvPr id="74" name="Flussdiagramm: Prozess 73">
            <a:extLst>
              <a:ext uri="{FF2B5EF4-FFF2-40B4-BE49-F238E27FC236}">
                <a16:creationId xmlns:a16="http://schemas.microsoft.com/office/drawing/2014/main" id="{BDA080BA-42E3-4E57-9AF4-062E0C885FB6}"/>
              </a:ext>
            </a:extLst>
          </p:cNvPr>
          <p:cNvSpPr/>
          <p:nvPr/>
        </p:nvSpPr>
        <p:spPr bwMode="gray">
          <a:xfrm>
            <a:off x="1843088" y="3744913"/>
            <a:ext cx="1704975" cy="9271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latin typeface="Verdana"/>
              </a:rPr>
              <a:t>Evaluate toxicological profile based on experimental data</a:t>
            </a:r>
          </a:p>
        </p:txBody>
      </p:sp>
      <p:sp>
        <p:nvSpPr>
          <p:cNvPr id="75" name="Flussdiagramm: Verzweigung 74">
            <a:extLst>
              <a:ext uri="{FF2B5EF4-FFF2-40B4-BE49-F238E27FC236}">
                <a16:creationId xmlns:a16="http://schemas.microsoft.com/office/drawing/2014/main" id="{CB4A92FE-2F77-45BF-A7DF-7558FBB268E2}"/>
              </a:ext>
            </a:extLst>
          </p:cNvPr>
          <p:cNvSpPr/>
          <p:nvPr/>
        </p:nvSpPr>
        <p:spPr bwMode="gray">
          <a:xfrm>
            <a:off x="1498600" y="4983163"/>
            <a:ext cx="2393950" cy="1189037"/>
          </a:xfrm>
          <a:prstGeom prst="flowChartDecision">
            <a:avLst/>
          </a:prstGeom>
          <a:solidFill>
            <a:schemeClr val="dk2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 specific threshold (PDE) ?</a:t>
            </a:r>
          </a:p>
        </p:txBody>
      </p: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3D1CAA24-B25A-46F3-8D17-02D618F0DCBD}"/>
              </a:ext>
            </a:extLst>
          </p:cNvPr>
          <p:cNvCxnSpPr>
            <a:stCxn id="60" idx="1"/>
            <a:endCxn id="74" idx="3"/>
          </p:cNvCxnSpPr>
          <p:nvPr/>
        </p:nvCxnSpPr>
        <p:spPr bwMode="auto">
          <a:xfrm flipH="1" flipV="1">
            <a:off x="3548063" y="4208463"/>
            <a:ext cx="627062" cy="1587"/>
          </a:xfrm>
          <a:prstGeom prst="straightConnector1">
            <a:avLst/>
          </a:prstGeom>
          <a:ln w="38100">
            <a:solidFill>
              <a:srgbClr val="304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FD7E44AB-6774-487D-9BC0-BC2A963AA7EE}"/>
              </a:ext>
            </a:extLst>
          </p:cNvPr>
          <p:cNvCxnSpPr>
            <a:stCxn id="74" idx="2"/>
            <a:endCxn id="75" idx="0"/>
          </p:cNvCxnSpPr>
          <p:nvPr/>
        </p:nvCxnSpPr>
        <p:spPr bwMode="auto">
          <a:xfrm flipH="1">
            <a:off x="2695575" y="4672013"/>
            <a:ext cx="0" cy="311150"/>
          </a:xfrm>
          <a:prstGeom prst="straightConnector1">
            <a:avLst/>
          </a:prstGeom>
          <a:ln w="38100">
            <a:solidFill>
              <a:srgbClr val="304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feld 77">
            <a:extLst>
              <a:ext uri="{FF2B5EF4-FFF2-40B4-BE49-F238E27FC236}">
                <a16:creationId xmlns:a16="http://schemas.microsoft.com/office/drawing/2014/main" id="{B875DFA1-CD3B-441F-8C1B-A1D3E12797F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75850" y="3899951"/>
            <a:ext cx="243698" cy="21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>
                <a:solidFill>
                  <a:srgbClr val="000000"/>
                </a:solidFill>
                <a:latin typeface="Verdana" panose="020B0604030504040204" pitchFamily="34" charset="0"/>
              </a:rPr>
              <a:t>No</a:t>
            </a:r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7873D71-F6D7-4A65-A537-67122C5FC06E}"/>
              </a:ext>
            </a:extLst>
          </p:cNvPr>
          <p:cNvGrpSpPr>
            <a:grpSpLocks/>
          </p:cNvGrpSpPr>
          <p:nvPr/>
        </p:nvGrpSpPr>
        <p:grpSpPr bwMode="auto">
          <a:xfrm>
            <a:off x="3890963" y="5257800"/>
            <a:ext cx="7894637" cy="320675"/>
            <a:chOff x="3891653" y="5257815"/>
            <a:chExt cx="7893947" cy="319923"/>
          </a:xfrm>
        </p:grpSpPr>
        <p:cxnSp>
          <p:nvCxnSpPr>
            <p:cNvPr id="80" name="Gerade Verbindung mit Pfeil 79">
              <a:extLst>
                <a:ext uri="{FF2B5EF4-FFF2-40B4-BE49-F238E27FC236}">
                  <a16:creationId xmlns:a16="http://schemas.microsoft.com/office/drawing/2014/main" id="{0372DAB6-A398-4F17-A931-1168F0FA3071}"/>
                </a:ext>
              </a:extLst>
            </p:cNvPr>
            <p:cNvCxnSpPr>
              <a:stCxn id="75" idx="3"/>
            </p:cNvCxnSpPr>
            <p:nvPr/>
          </p:nvCxnSpPr>
          <p:spPr>
            <a:xfrm flipV="1">
              <a:off x="3891653" y="5577738"/>
              <a:ext cx="7893947" cy="0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8" name="Textfeld 80">
              <a:extLst>
                <a:ext uri="{FF2B5EF4-FFF2-40B4-BE49-F238E27FC236}">
                  <a16:creationId xmlns:a16="http://schemas.microsoft.com/office/drawing/2014/main" id="{607FF155-836D-4F8F-BB1C-A4CD11AA714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74424" y="5257815"/>
              <a:ext cx="2995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altLang="de-DE" sz="1400">
                  <a:solidFill>
                    <a:srgbClr val="000000"/>
                  </a:solidFill>
                  <a:latin typeface="Verdana" panose="020B0604030504040204" pitchFamily="34" charset="0"/>
                </a:rPr>
                <a:t>Yes</a:t>
              </a:r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2630D2CB-7E7D-42E4-A896-ECC03A53D9AA}"/>
              </a:ext>
            </a:extLst>
          </p:cNvPr>
          <p:cNvGrpSpPr>
            <a:grpSpLocks/>
          </p:cNvGrpSpPr>
          <p:nvPr/>
        </p:nvGrpSpPr>
        <p:grpSpPr bwMode="auto">
          <a:xfrm>
            <a:off x="2695575" y="4210050"/>
            <a:ext cx="8872538" cy="2398713"/>
            <a:chOff x="2695007" y="4209573"/>
            <a:chExt cx="8873106" cy="2399642"/>
          </a:xfrm>
        </p:grpSpPr>
        <p:sp>
          <p:nvSpPr>
            <p:cNvPr id="83" name="Flussdiagramm: Prozess 82">
              <a:extLst>
                <a:ext uri="{FF2B5EF4-FFF2-40B4-BE49-F238E27FC236}">
                  <a16:creationId xmlns:a16="http://schemas.microsoft.com/office/drawing/2014/main" id="{92D18813-4ABD-48D8-8EE5-8B6FE01F710F}"/>
                </a:ext>
              </a:extLst>
            </p:cNvPr>
            <p:cNvSpPr/>
            <p:nvPr/>
          </p:nvSpPr>
          <p:spPr bwMode="gray">
            <a:xfrm>
              <a:off x="6983119" y="6007319"/>
              <a:ext cx="2065469" cy="601896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b="1" kern="0" dirty="0">
                  <a:latin typeface="Verdana"/>
                </a:rPr>
                <a:t>Apply ELSIE E&amp;L TTC</a:t>
              </a:r>
              <a:br>
                <a:rPr lang="en-US" sz="1200" b="1" kern="0" dirty="0">
                  <a:latin typeface="Verdana"/>
                </a:rPr>
              </a:br>
              <a:r>
                <a:rPr lang="en-US" sz="1200" b="1" kern="0" dirty="0">
                  <a:latin typeface="Verdana"/>
                </a:rPr>
                <a:t>35/110/180 µg/day</a:t>
              </a:r>
            </a:p>
          </p:txBody>
        </p:sp>
        <p:cxnSp>
          <p:nvCxnSpPr>
            <p:cNvPr id="84" name="Gewinkelte Verbindung 51">
              <a:extLst>
                <a:ext uri="{FF2B5EF4-FFF2-40B4-BE49-F238E27FC236}">
                  <a16:creationId xmlns:a16="http://schemas.microsoft.com/office/drawing/2014/main" id="{FE45DC09-B100-448D-A3A7-DE50C05D1AF8}"/>
                </a:ext>
              </a:extLst>
            </p:cNvPr>
            <p:cNvCxnSpPr>
              <a:cxnSpLocks/>
              <a:stCxn id="75" idx="2"/>
              <a:endCxn id="83" idx="1"/>
            </p:cNvCxnSpPr>
            <p:nvPr/>
          </p:nvCxnSpPr>
          <p:spPr>
            <a:xfrm rot="16200000" flipH="1">
              <a:off x="4770774" y="4096716"/>
              <a:ext cx="136578" cy="4288112"/>
            </a:xfrm>
            <a:prstGeom prst="bentConnector2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winkelte Verbindung 53">
              <a:extLst>
                <a:ext uri="{FF2B5EF4-FFF2-40B4-BE49-F238E27FC236}">
                  <a16:creationId xmlns:a16="http://schemas.microsoft.com/office/drawing/2014/main" id="{ADA80BC5-7896-4BD2-9DA2-3A8D2FA198BE}"/>
                </a:ext>
              </a:extLst>
            </p:cNvPr>
            <p:cNvCxnSpPr>
              <a:cxnSpLocks/>
              <a:stCxn id="83" idx="3"/>
              <a:endCxn id="63" idx="3"/>
            </p:cNvCxnSpPr>
            <p:nvPr/>
          </p:nvCxnSpPr>
          <p:spPr>
            <a:xfrm flipV="1">
              <a:off x="9048589" y="4209573"/>
              <a:ext cx="2519524" cy="2099488"/>
            </a:xfrm>
            <a:prstGeom prst="bentConnector3">
              <a:avLst>
                <a:gd name="adj1" fmla="val 109072"/>
              </a:avLst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6" name="Textfeld 85">
              <a:extLst>
                <a:ext uri="{FF2B5EF4-FFF2-40B4-BE49-F238E27FC236}">
                  <a16:creationId xmlns:a16="http://schemas.microsoft.com/office/drawing/2014/main" id="{F0AC669C-3C59-4045-BDD7-480C6264602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304057" y="5956600"/>
              <a:ext cx="2436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altLang="de-DE" sz="1400">
                  <a:solidFill>
                    <a:srgbClr val="000000"/>
                  </a:solidFill>
                  <a:latin typeface="Verdana" panose="020B0604030504040204" pitchFamily="34" charset="0"/>
                </a:rPr>
                <a:t>No</a:t>
              </a:r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0BD105CB-EEB2-4480-8ED4-18EE83790FAE}"/>
              </a:ext>
            </a:extLst>
          </p:cNvPr>
          <p:cNvGrpSpPr>
            <a:grpSpLocks/>
          </p:cNvGrpSpPr>
          <p:nvPr/>
        </p:nvGrpSpPr>
        <p:grpSpPr bwMode="auto">
          <a:xfrm>
            <a:off x="10474325" y="2503488"/>
            <a:ext cx="361950" cy="946150"/>
            <a:chOff x="10473751" y="2503948"/>
            <a:chExt cx="362024" cy="945571"/>
          </a:xfrm>
        </p:grpSpPr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119639AF-B1C4-4432-B614-071B69D15BBC}"/>
                </a:ext>
              </a:extLst>
            </p:cNvPr>
            <p:cNvCxnSpPr>
              <a:stCxn id="63" idx="0"/>
              <a:endCxn id="56" idx="2"/>
            </p:cNvCxnSpPr>
            <p:nvPr/>
          </p:nvCxnSpPr>
          <p:spPr>
            <a:xfrm flipH="1" flipV="1">
              <a:off x="10473751" y="2503948"/>
              <a:ext cx="1588" cy="945571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2" name="Textfeld 88">
              <a:extLst>
                <a:ext uri="{FF2B5EF4-FFF2-40B4-BE49-F238E27FC236}">
                  <a16:creationId xmlns:a16="http://schemas.microsoft.com/office/drawing/2014/main" id="{0ECBED6B-411C-458D-BAA4-EB235641B71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536206" y="3196076"/>
              <a:ext cx="299569" cy="2154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altLang="de-DE" sz="1400">
                  <a:solidFill>
                    <a:srgbClr val="000000"/>
                  </a:solidFill>
                  <a:latin typeface="Verdana" panose="020B0604030504040204" pitchFamily="34" charset="0"/>
                </a:rPr>
                <a:t>Yes</a:t>
              </a:r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72973C06-0470-43B1-9425-4505D189CBF7}"/>
              </a:ext>
            </a:extLst>
          </p:cNvPr>
          <p:cNvGrpSpPr>
            <a:grpSpLocks/>
          </p:cNvGrpSpPr>
          <p:nvPr/>
        </p:nvGrpSpPr>
        <p:grpSpPr bwMode="auto">
          <a:xfrm>
            <a:off x="7747000" y="4538663"/>
            <a:ext cx="3060700" cy="588962"/>
            <a:chOff x="7747447" y="4539388"/>
            <a:chExt cx="3060372" cy="588760"/>
          </a:xfrm>
        </p:grpSpPr>
        <p:cxnSp>
          <p:nvCxnSpPr>
            <p:cNvPr id="91" name="Gewinkelte Verbindung 41">
              <a:extLst>
                <a:ext uri="{FF2B5EF4-FFF2-40B4-BE49-F238E27FC236}">
                  <a16:creationId xmlns:a16="http://schemas.microsoft.com/office/drawing/2014/main" id="{F1A8DECE-1BA4-4B3D-A62D-23469F157AF3}"/>
                </a:ext>
              </a:extLst>
            </p:cNvPr>
            <p:cNvCxnSpPr>
              <a:stCxn id="63" idx="2"/>
              <a:endCxn id="70" idx="2"/>
            </p:cNvCxnSpPr>
            <p:nvPr/>
          </p:nvCxnSpPr>
          <p:spPr>
            <a:xfrm rot="5400000" flipH="1">
              <a:off x="8895932" y="3390903"/>
              <a:ext cx="430064" cy="2727033"/>
            </a:xfrm>
            <a:prstGeom prst="bentConnector3">
              <a:avLst>
                <a:gd name="adj1" fmla="val -53133"/>
              </a:avLst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0" name="Textfeld 91">
              <a:extLst>
                <a:ext uri="{FF2B5EF4-FFF2-40B4-BE49-F238E27FC236}">
                  <a16:creationId xmlns:a16="http://schemas.microsoft.com/office/drawing/2014/main" id="{4BBD4261-5B6D-4363-A2C3-DB58D850849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564163" y="4912704"/>
              <a:ext cx="243656" cy="2154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altLang="de-DE" sz="1400">
                  <a:solidFill>
                    <a:srgbClr val="000000"/>
                  </a:solidFill>
                  <a:latin typeface="Verdana" panose="020B0604030504040204" pitchFamily="34" charset="0"/>
                </a:rPr>
                <a:t>No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platzhalter 1">
            <a:extLst>
              <a:ext uri="{FF2B5EF4-FFF2-40B4-BE49-F238E27FC236}">
                <a16:creationId xmlns:a16="http://schemas.microsoft.com/office/drawing/2014/main" id="{506A86A0-F0F1-4D4B-A262-37BDFDB03336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23888" y="415925"/>
            <a:ext cx="10345737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E&amp;L TTC as Part of Risk Assessment</a:t>
            </a:r>
          </a:p>
        </p:txBody>
      </p:sp>
      <p:grpSp>
        <p:nvGrpSpPr>
          <p:cNvPr id="41988" name="Gruppieren 48">
            <a:extLst>
              <a:ext uri="{FF2B5EF4-FFF2-40B4-BE49-F238E27FC236}">
                <a16:creationId xmlns:a16="http://schemas.microsoft.com/office/drawing/2014/main" id="{5B24E91A-A263-4EE7-B5B4-2B56917BC19F}"/>
              </a:ext>
            </a:extLst>
          </p:cNvPr>
          <p:cNvGrpSpPr>
            <a:grpSpLocks/>
          </p:cNvGrpSpPr>
          <p:nvPr/>
        </p:nvGrpSpPr>
        <p:grpSpPr bwMode="auto">
          <a:xfrm>
            <a:off x="630239" y="1249363"/>
            <a:ext cx="5858228" cy="1570037"/>
            <a:chOff x="623888" y="1248656"/>
            <a:chExt cx="5857827" cy="1570500"/>
          </a:xfrm>
        </p:grpSpPr>
        <p:sp>
          <p:nvSpPr>
            <p:cNvPr id="50" name="Flussdiagramm: Prozess 49">
              <a:extLst>
                <a:ext uri="{FF2B5EF4-FFF2-40B4-BE49-F238E27FC236}">
                  <a16:creationId xmlns:a16="http://schemas.microsoft.com/office/drawing/2014/main" id="{4D6D69A4-0997-4DE8-B5D2-EC5F16A5341E}"/>
                </a:ext>
              </a:extLst>
            </p:cNvPr>
            <p:cNvSpPr/>
            <p:nvPr/>
          </p:nvSpPr>
          <p:spPr bwMode="gray">
            <a:xfrm>
              <a:off x="623888" y="1248656"/>
              <a:ext cx="2733488" cy="452570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kern="0" dirty="0">
                  <a:latin typeface="Verdana"/>
                </a:rPr>
                <a:t>Identify Extractable/Leachable above AET</a:t>
              </a:r>
            </a:p>
          </p:txBody>
        </p:sp>
        <p:sp>
          <p:nvSpPr>
            <p:cNvPr id="51" name="Flussdiagramm: Prozess 50">
              <a:extLst>
                <a:ext uri="{FF2B5EF4-FFF2-40B4-BE49-F238E27FC236}">
                  <a16:creationId xmlns:a16="http://schemas.microsoft.com/office/drawing/2014/main" id="{2D56CBE3-2B39-4717-9E41-B4BFBA46FC41}"/>
                </a:ext>
              </a:extLst>
            </p:cNvPr>
            <p:cNvSpPr/>
            <p:nvPr/>
          </p:nvSpPr>
          <p:spPr bwMode="gray">
            <a:xfrm>
              <a:off x="623888" y="1872727"/>
              <a:ext cx="2733488" cy="452571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defRPr/>
              </a:pPr>
              <a:r>
                <a:rPr lang="en-US" sz="1200" kern="0" dirty="0">
                  <a:latin typeface="Verdana"/>
                </a:rPr>
                <a:t>Convert Concentration to Patient Exposure (µg/day)</a:t>
              </a:r>
            </a:p>
          </p:txBody>
        </p:sp>
        <p:sp>
          <p:nvSpPr>
            <p:cNvPr id="52" name="Flussdiagramm: Verzweigung 51">
              <a:extLst>
                <a:ext uri="{FF2B5EF4-FFF2-40B4-BE49-F238E27FC236}">
                  <a16:creationId xmlns:a16="http://schemas.microsoft.com/office/drawing/2014/main" id="{6E530B99-0838-4DEF-AFDC-68558028A925}"/>
                </a:ext>
              </a:extLst>
            </p:cNvPr>
            <p:cNvSpPr/>
            <p:nvPr/>
          </p:nvSpPr>
          <p:spPr bwMode="gray">
            <a:xfrm>
              <a:off x="4101862" y="1383583"/>
              <a:ext cx="2379853" cy="1435573"/>
            </a:xfrm>
            <a:prstGeom prst="flowChartDecision">
              <a:avLst/>
            </a:prstGeom>
            <a:solidFill>
              <a:schemeClr val="dk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 Exposure </a:t>
              </a:r>
              <a:b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Threshold for</a:t>
              </a:r>
              <a:r>
                <a:rPr lang="en-US" sz="105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Mutagens? (ICH M7)</a:t>
              </a:r>
            </a:p>
          </p:txBody>
        </p: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4D07F110-584B-418B-A8D2-4A765AC91857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>
              <a:off x="3357376" y="2099013"/>
              <a:ext cx="744486" cy="2357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>
              <a:extLst>
                <a:ext uri="{FF2B5EF4-FFF2-40B4-BE49-F238E27FC236}">
                  <a16:creationId xmlns:a16="http://schemas.microsoft.com/office/drawing/2014/main" id="{414712D9-8286-4EA8-BE6E-5603831FA8A8}"/>
                </a:ext>
              </a:extLst>
            </p:cNvPr>
            <p:cNvCxnSpPr>
              <a:stCxn id="50" idx="2"/>
              <a:endCxn id="51" idx="0"/>
            </p:cNvCxnSpPr>
            <p:nvPr/>
          </p:nvCxnSpPr>
          <p:spPr>
            <a:xfrm>
              <a:off x="1990631" y="1701226"/>
              <a:ext cx="0" cy="171501"/>
            </a:xfrm>
            <a:prstGeom prst="straightConnector1">
              <a:avLst/>
            </a:prstGeom>
            <a:ln w="28575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9E9181A4-F4E9-4A39-9E1C-7433B70A52A4}"/>
              </a:ext>
            </a:extLst>
          </p:cNvPr>
          <p:cNvGrpSpPr>
            <a:grpSpLocks/>
          </p:cNvGrpSpPr>
          <p:nvPr/>
        </p:nvGrpSpPr>
        <p:grpSpPr bwMode="auto">
          <a:xfrm>
            <a:off x="6488467" y="1703388"/>
            <a:ext cx="4671662" cy="800100"/>
            <a:chOff x="6488061" y="1703239"/>
            <a:chExt cx="4672785" cy="800709"/>
          </a:xfrm>
        </p:grpSpPr>
        <p:sp>
          <p:nvSpPr>
            <p:cNvPr id="56" name="Flussdiagramm: Prozess 55">
              <a:extLst>
                <a:ext uri="{FF2B5EF4-FFF2-40B4-BE49-F238E27FC236}">
                  <a16:creationId xmlns:a16="http://schemas.microsoft.com/office/drawing/2014/main" id="{E4778BC3-5A14-494C-B603-2E22DB6F5C4D}"/>
                </a:ext>
              </a:extLst>
            </p:cNvPr>
            <p:cNvSpPr/>
            <p:nvPr/>
          </p:nvSpPr>
          <p:spPr bwMode="gray">
            <a:xfrm>
              <a:off x="9787328" y="1703239"/>
              <a:ext cx="1373518" cy="800709"/>
            </a:xfrm>
            <a:prstGeom prst="flowChartProcess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b="1" kern="0" dirty="0">
                  <a:solidFill>
                    <a:schemeClr val="tx1"/>
                  </a:solidFill>
                  <a:latin typeface="Verdana"/>
                </a:rPr>
                <a:t>No Safety Alert</a:t>
              </a:r>
            </a:p>
          </p:txBody>
        </p: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6BC820C2-B972-4917-B634-D673FE367362}"/>
                </a:ext>
              </a:extLst>
            </p:cNvPr>
            <p:cNvCxnSpPr>
              <a:cxnSpLocks/>
              <a:stCxn id="52" idx="3"/>
              <a:endCxn id="56" idx="1"/>
            </p:cNvCxnSpPr>
            <p:nvPr/>
          </p:nvCxnSpPr>
          <p:spPr>
            <a:xfrm>
              <a:off x="6488061" y="2101979"/>
              <a:ext cx="3299267" cy="1614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26" name="Textfeld 57">
              <a:extLst>
                <a:ext uri="{FF2B5EF4-FFF2-40B4-BE49-F238E27FC236}">
                  <a16:creationId xmlns:a16="http://schemas.microsoft.com/office/drawing/2014/main" id="{243E4BA6-8304-409E-8E54-8F7D051A4AB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33768" y="1793373"/>
              <a:ext cx="299569" cy="21544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altLang="de-DE" sz="1400">
                  <a:solidFill>
                    <a:srgbClr val="000000"/>
                  </a:solidFill>
                  <a:latin typeface="Verdana" panose="020B0604030504040204" pitchFamily="34" charset="0"/>
                </a:rPr>
                <a:t>Yes</a:t>
              </a:r>
            </a:p>
          </p:txBody>
        </p:sp>
      </p:grpSp>
      <p:grpSp>
        <p:nvGrpSpPr>
          <p:cNvPr id="49" name="Gruppieren 64">
            <a:extLst>
              <a:ext uri="{FF2B5EF4-FFF2-40B4-BE49-F238E27FC236}">
                <a16:creationId xmlns:a16="http://schemas.microsoft.com/office/drawing/2014/main" id="{803CB0CD-4F01-4B6D-B82F-5EBF3C96A226}"/>
              </a:ext>
            </a:extLst>
          </p:cNvPr>
          <p:cNvGrpSpPr>
            <a:grpSpLocks/>
          </p:cNvGrpSpPr>
          <p:nvPr/>
        </p:nvGrpSpPr>
        <p:grpSpPr bwMode="auto">
          <a:xfrm>
            <a:off x="3890963" y="2768600"/>
            <a:ext cx="2819400" cy="803275"/>
            <a:chOff x="3891653" y="2768594"/>
            <a:chExt cx="2818531" cy="80300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Flussdiagramm: Prozess 65">
              <a:extLst>
                <a:ext uri="{FF2B5EF4-FFF2-40B4-BE49-F238E27FC236}">
                  <a16:creationId xmlns:a16="http://schemas.microsoft.com/office/drawing/2014/main" id="{D7904ED4-3859-4361-A514-762E4C19A375}"/>
                </a:ext>
              </a:extLst>
            </p:cNvPr>
            <p:cNvSpPr/>
            <p:nvPr/>
          </p:nvSpPr>
          <p:spPr bwMode="gray">
            <a:xfrm>
              <a:off x="3891653" y="3063768"/>
              <a:ext cx="2818531" cy="507827"/>
            </a:xfrm>
            <a:prstGeom prst="flowChart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kern="0" dirty="0">
                  <a:latin typeface="Verdana"/>
                </a:rPr>
                <a:t>Evaluate Mutagenicity based on data or QSAR</a:t>
              </a:r>
            </a:p>
          </p:txBody>
        </p:sp>
        <p:cxnSp>
          <p:nvCxnSpPr>
            <p:cNvPr id="68" name="Gerade Verbindung mit Pfeil 66">
              <a:extLst>
                <a:ext uri="{FF2B5EF4-FFF2-40B4-BE49-F238E27FC236}">
                  <a16:creationId xmlns:a16="http://schemas.microsoft.com/office/drawing/2014/main" id="{59203D97-9E90-4EA4-801E-57FF874E7177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>
              <a:off x="5298715" y="2819377"/>
              <a:ext cx="2203" cy="244392"/>
            </a:xfrm>
            <a:prstGeom prst="straightConnector1">
              <a:avLst/>
            </a:prstGeom>
            <a:grpFill/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feld 67">
              <a:extLst>
                <a:ext uri="{FF2B5EF4-FFF2-40B4-BE49-F238E27FC236}">
                  <a16:creationId xmlns:a16="http://schemas.microsoft.com/office/drawing/2014/main" id="{D0468707-1C92-4FF3-B88B-07F711416E9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462076" y="2768594"/>
              <a:ext cx="243656" cy="215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altLang="de-DE" sz="1400">
                  <a:solidFill>
                    <a:srgbClr val="000000"/>
                  </a:solidFill>
                  <a:latin typeface="Verdana" panose="020B0604030504040204" pitchFamily="34" charset="0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31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platzhalter 1">
            <a:extLst>
              <a:ext uri="{FF2B5EF4-FFF2-40B4-BE49-F238E27FC236}">
                <a16:creationId xmlns:a16="http://schemas.microsoft.com/office/drawing/2014/main" id="{506A86A0-F0F1-4D4B-A262-37BDFDB03336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23888" y="415925"/>
            <a:ext cx="10345737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E&amp;L TTC as Part of Risk Assessment</a:t>
            </a:r>
          </a:p>
        </p:txBody>
      </p:sp>
      <p:sp>
        <p:nvSpPr>
          <p:cNvPr id="50" name="Flussdiagramm: Prozess 49">
            <a:extLst>
              <a:ext uri="{FF2B5EF4-FFF2-40B4-BE49-F238E27FC236}">
                <a16:creationId xmlns:a16="http://schemas.microsoft.com/office/drawing/2014/main" id="{4D6D69A4-0997-4DE8-B5D2-EC5F16A5341E}"/>
              </a:ext>
            </a:extLst>
          </p:cNvPr>
          <p:cNvSpPr/>
          <p:nvPr/>
        </p:nvSpPr>
        <p:spPr bwMode="gray">
          <a:xfrm>
            <a:off x="630239" y="1249363"/>
            <a:ext cx="2733675" cy="452437"/>
          </a:xfrm>
          <a:prstGeom prst="flowChartProcess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Identify Extractable/Leachable above AET</a:t>
            </a:r>
          </a:p>
        </p:txBody>
      </p:sp>
      <p:sp>
        <p:nvSpPr>
          <p:cNvPr id="51" name="Flussdiagramm: Prozess 50">
            <a:extLst>
              <a:ext uri="{FF2B5EF4-FFF2-40B4-BE49-F238E27FC236}">
                <a16:creationId xmlns:a16="http://schemas.microsoft.com/office/drawing/2014/main" id="{2D56CBE3-2B39-4717-9E41-B4BFBA46FC41}"/>
              </a:ext>
            </a:extLst>
          </p:cNvPr>
          <p:cNvSpPr/>
          <p:nvPr/>
        </p:nvSpPr>
        <p:spPr bwMode="gray">
          <a:xfrm>
            <a:off x="630239" y="1873250"/>
            <a:ext cx="2733675" cy="452438"/>
          </a:xfrm>
          <a:prstGeom prst="flowChartProcess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defRPr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Convert Concentration to Patient Exposure (µg/day)</a:t>
            </a:r>
          </a:p>
        </p:txBody>
      </p:sp>
      <p:sp>
        <p:nvSpPr>
          <p:cNvPr id="52" name="Flussdiagramm: Verzweigung 51">
            <a:extLst>
              <a:ext uri="{FF2B5EF4-FFF2-40B4-BE49-F238E27FC236}">
                <a16:creationId xmlns:a16="http://schemas.microsoft.com/office/drawing/2014/main" id="{6E530B99-0838-4DEF-AFDC-68558028A925}"/>
              </a:ext>
            </a:extLst>
          </p:cNvPr>
          <p:cNvSpPr/>
          <p:nvPr/>
        </p:nvSpPr>
        <p:spPr bwMode="gray">
          <a:xfrm>
            <a:off x="4108451" y="1384250"/>
            <a:ext cx="2380016" cy="1435150"/>
          </a:xfrm>
          <a:prstGeom prst="flowChartDecision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Exposure </a:t>
            </a:r>
            <a:b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Threshold for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Mutagens? (ICH M7)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4D07F110-584B-418B-A8D2-4A765AC91857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 bwMode="auto">
          <a:xfrm>
            <a:off x="3363914" y="2099469"/>
            <a:ext cx="744537" cy="2356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414712D9-8286-4EA8-BE6E-5603831FA8A8}"/>
              </a:ext>
            </a:extLst>
          </p:cNvPr>
          <p:cNvCxnSpPr>
            <a:stCxn id="50" idx="2"/>
            <a:endCxn id="51" idx="0"/>
          </p:cNvCxnSpPr>
          <p:nvPr/>
        </p:nvCxnSpPr>
        <p:spPr bwMode="auto">
          <a:xfrm>
            <a:off x="1997076" y="1701800"/>
            <a:ext cx="0" cy="171450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ussdiagramm: Prozess 55">
            <a:extLst>
              <a:ext uri="{FF2B5EF4-FFF2-40B4-BE49-F238E27FC236}">
                <a16:creationId xmlns:a16="http://schemas.microsoft.com/office/drawing/2014/main" id="{E4778BC3-5A14-494C-B603-2E22DB6F5C4D}"/>
              </a:ext>
            </a:extLst>
          </p:cNvPr>
          <p:cNvSpPr/>
          <p:nvPr/>
        </p:nvSpPr>
        <p:spPr bwMode="gray">
          <a:xfrm>
            <a:off x="9786941" y="1703388"/>
            <a:ext cx="1373188" cy="800100"/>
          </a:xfrm>
          <a:prstGeom prst="flowChartProcess">
            <a:avLst/>
          </a:prstGeom>
          <a:solidFill>
            <a:schemeClr val="bg2"/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b="1" kern="0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No Safety Alert</a:t>
            </a:r>
          </a:p>
        </p:txBody>
      </p: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6BC820C2-B972-4917-B634-D673FE367362}"/>
              </a:ext>
            </a:extLst>
          </p:cNvPr>
          <p:cNvCxnSpPr>
            <a:cxnSpLocks/>
            <a:stCxn id="52" idx="3"/>
            <a:endCxn id="56" idx="1"/>
          </p:cNvCxnSpPr>
          <p:nvPr/>
        </p:nvCxnSpPr>
        <p:spPr bwMode="auto">
          <a:xfrm>
            <a:off x="6488467" y="2101825"/>
            <a:ext cx="3298474" cy="1613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6" name="Textfeld 57">
            <a:extLst>
              <a:ext uri="{FF2B5EF4-FFF2-40B4-BE49-F238E27FC236}">
                <a16:creationId xmlns:a16="http://schemas.microsoft.com/office/drawing/2014/main" id="{243E4BA6-8304-409E-8E54-8F7D051A4A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34139" y="1793453"/>
            <a:ext cx="299497" cy="215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Yes</a:t>
            </a:r>
          </a:p>
        </p:txBody>
      </p:sp>
      <p:grpSp>
        <p:nvGrpSpPr>
          <p:cNvPr id="99" name="Gruppieren 58">
            <a:extLst>
              <a:ext uri="{FF2B5EF4-FFF2-40B4-BE49-F238E27FC236}">
                <a16:creationId xmlns:a16="http://schemas.microsoft.com/office/drawing/2014/main" id="{1B24FE9D-1D05-4A4C-9702-31988921E711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3571875"/>
            <a:ext cx="2247900" cy="1071563"/>
            <a:chOff x="4174424" y="3571595"/>
            <a:chExt cx="2249157" cy="1071383"/>
          </a:xfrm>
        </p:grpSpPr>
        <p:sp>
          <p:nvSpPr>
            <p:cNvPr id="100" name="Flussdiagramm: Verzweigung 59">
              <a:extLst>
                <a:ext uri="{FF2B5EF4-FFF2-40B4-BE49-F238E27FC236}">
                  <a16:creationId xmlns:a16="http://schemas.microsoft.com/office/drawing/2014/main" id="{855CDF55-4FEE-4C5B-9B09-0AF50D45A851}"/>
                </a:ext>
              </a:extLst>
            </p:cNvPr>
            <p:cNvSpPr/>
            <p:nvPr/>
          </p:nvSpPr>
          <p:spPr bwMode="gray">
            <a:xfrm>
              <a:off x="4174424" y="3776349"/>
              <a:ext cx="2249157" cy="866629"/>
            </a:xfrm>
            <a:prstGeom prst="flowChartDecision">
              <a:avLst/>
            </a:prstGeom>
            <a:solidFill>
              <a:schemeClr val="dk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kern="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Compound considered mutagenic ?</a:t>
              </a:r>
            </a:p>
          </p:txBody>
        </p:sp>
        <p:cxnSp>
          <p:nvCxnSpPr>
            <p:cNvPr id="101" name="Gerade Verbindung mit Pfeil 60">
              <a:extLst>
                <a:ext uri="{FF2B5EF4-FFF2-40B4-BE49-F238E27FC236}">
                  <a16:creationId xmlns:a16="http://schemas.microsoft.com/office/drawing/2014/main" id="{976405BC-859B-40EE-AF36-25F0B7F9A918}"/>
                </a:ext>
              </a:extLst>
            </p:cNvPr>
            <p:cNvCxnSpPr>
              <a:cxnSpLocks/>
              <a:endCxn id="100" idx="0"/>
            </p:cNvCxnSpPr>
            <p:nvPr/>
          </p:nvCxnSpPr>
          <p:spPr>
            <a:xfrm flipH="1">
              <a:off x="5299003" y="3571595"/>
              <a:ext cx="1589" cy="204754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lussdiagramm: Prozess 69">
            <a:extLst>
              <a:ext uri="{FF2B5EF4-FFF2-40B4-BE49-F238E27FC236}">
                <a16:creationId xmlns:a16="http://schemas.microsoft.com/office/drawing/2014/main" id="{41DF4FC0-69DB-4C19-BF87-D8F640331D4B}"/>
              </a:ext>
            </a:extLst>
          </p:cNvPr>
          <p:cNvSpPr/>
          <p:nvPr/>
        </p:nvSpPr>
        <p:spPr bwMode="gray">
          <a:xfrm>
            <a:off x="6894513" y="3879850"/>
            <a:ext cx="1704975" cy="658813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latin typeface="Verdana"/>
              </a:rPr>
              <a:t>Decrease compound level or replace material</a:t>
            </a:r>
          </a:p>
        </p:txBody>
      </p:sp>
      <p:cxnSp>
        <p:nvCxnSpPr>
          <p:cNvPr id="108" name="Gerade Verbindung mit Pfeil 70">
            <a:extLst>
              <a:ext uri="{FF2B5EF4-FFF2-40B4-BE49-F238E27FC236}">
                <a16:creationId xmlns:a16="http://schemas.microsoft.com/office/drawing/2014/main" id="{C7274184-F595-4422-99F9-612D2247591C}"/>
              </a:ext>
            </a:extLst>
          </p:cNvPr>
          <p:cNvCxnSpPr>
            <a:stCxn id="100" idx="3"/>
            <a:endCxn id="107" idx="1"/>
          </p:cNvCxnSpPr>
          <p:nvPr/>
        </p:nvCxnSpPr>
        <p:spPr bwMode="auto">
          <a:xfrm>
            <a:off x="6423025" y="4208463"/>
            <a:ext cx="471488" cy="1587"/>
          </a:xfrm>
          <a:prstGeom prst="straightConnector1">
            <a:avLst/>
          </a:prstGeom>
          <a:ln w="38100">
            <a:solidFill>
              <a:srgbClr val="304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71">
            <a:extLst>
              <a:ext uri="{FF2B5EF4-FFF2-40B4-BE49-F238E27FC236}">
                <a16:creationId xmlns:a16="http://schemas.microsoft.com/office/drawing/2014/main" id="{2AABA6DB-1F8B-4DA2-B8E8-275EB405C19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82116" y="3899421"/>
            <a:ext cx="299561" cy="21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>
                <a:solidFill>
                  <a:srgbClr val="000000"/>
                </a:solidFill>
                <a:latin typeface="Verdana" panose="020B0604030504040204" pitchFamily="34" charset="0"/>
              </a:rPr>
              <a:t>Yes</a:t>
            </a:r>
          </a:p>
        </p:txBody>
      </p:sp>
      <p:sp>
        <p:nvSpPr>
          <p:cNvPr id="111" name="Flussdiagramm: Prozess 73">
            <a:extLst>
              <a:ext uri="{FF2B5EF4-FFF2-40B4-BE49-F238E27FC236}">
                <a16:creationId xmlns:a16="http://schemas.microsoft.com/office/drawing/2014/main" id="{6F060A8B-91C8-411B-AF0B-E231079ACB2A}"/>
              </a:ext>
            </a:extLst>
          </p:cNvPr>
          <p:cNvSpPr/>
          <p:nvPr/>
        </p:nvSpPr>
        <p:spPr bwMode="gray">
          <a:xfrm>
            <a:off x="1843087" y="3744912"/>
            <a:ext cx="1704974" cy="9271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latin typeface="Verdana"/>
              </a:rPr>
              <a:t>Evaluate toxicological profile based on experimental data</a:t>
            </a:r>
          </a:p>
        </p:txBody>
      </p:sp>
      <p:cxnSp>
        <p:nvCxnSpPr>
          <p:cNvPr id="112" name="Gerade Verbindung mit Pfeil 75">
            <a:extLst>
              <a:ext uri="{FF2B5EF4-FFF2-40B4-BE49-F238E27FC236}">
                <a16:creationId xmlns:a16="http://schemas.microsoft.com/office/drawing/2014/main" id="{8DDFC5F2-EE3C-46FD-9A3E-D24613E53B68}"/>
              </a:ext>
            </a:extLst>
          </p:cNvPr>
          <p:cNvCxnSpPr>
            <a:stCxn id="100" idx="1"/>
            <a:endCxn id="111" idx="3"/>
          </p:cNvCxnSpPr>
          <p:nvPr/>
        </p:nvCxnSpPr>
        <p:spPr bwMode="auto">
          <a:xfrm flipH="1" flipV="1">
            <a:off x="3548062" y="4208462"/>
            <a:ext cx="627062" cy="1587"/>
          </a:xfrm>
          <a:prstGeom prst="straightConnector1">
            <a:avLst/>
          </a:prstGeom>
          <a:ln w="38100">
            <a:solidFill>
              <a:srgbClr val="304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feld 77">
            <a:extLst>
              <a:ext uri="{FF2B5EF4-FFF2-40B4-BE49-F238E27FC236}">
                <a16:creationId xmlns:a16="http://schemas.microsoft.com/office/drawing/2014/main" id="{F4D81B2A-8CE4-4EB1-BEB4-02084B6348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75849" y="3899950"/>
            <a:ext cx="243698" cy="21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>
                <a:solidFill>
                  <a:srgbClr val="000000"/>
                </a:solidFill>
                <a:latin typeface="Verdana" panose="020B0604030504040204" pitchFamily="34" charset="0"/>
              </a:rPr>
              <a:t>No</a:t>
            </a:r>
          </a:p>
        </p:txBody>
      </p:sp>
      <p:sp>
        <p:nvSpPr>
          <p:cNvPr id="123" name="Flussdiagramm: Prozess 55">
            <a:extLst>
              <a:ext uri="{FF2B5EF4-FFF2-40B4-BE49-F238E27FC236}">
                <a16:creationId xmlns:a16="http://schemas.microsoft.com/office/drawing/2014/main" id="{59879674-C184-4C5F-98FD-A71537AAAF49}"/>
              </a:ext>
            </a:extLst>
          </p:cNvPr>
          <p:cNvSpPr/>
          <p:nvPr/>
        </p:nvSpPr>
        <p:spPr bwMode="gray">
          <a:xfrm>
            <a:off x="9786941" y="1703388"/>
            <a:ext cx="1373188" cy="800100"/>
          </a:xfrm>
          <a:prstGeom prst="flowChartProcess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b="1" kern="0" dirty="0">
                <a:solidFill>
                  <a:schemeClr val="tx1"/>
                </a:solidFill>
                <a:latin typeface="Verdana"/>
              </a:rPr>
              <a:t>No Safety Alert</a:t>
            </a:r>
          </a:p>
        </p:txBody>
      </p:sp>
      <p:sp>
        <p:nvSpPr>
          <p:cNvPr id="127" name="Flussdiagramm: Verzweigung 62">
            <a:extLst>
              <a:ext uri="{FF2B5EF4-FFF2-40B4-BE49-F238E27FC236}">
                <a16:creationId xmlns:a16="http://schemas.microsoft.com/office/drawing/2014/main" id="{685C59BB-44EB-4259-974C-4F5777EFB757}"/>
              </a:ext>
            </a:extLst>
          </p:cNvPr>
          <p:cNvSpPr/>
          <p:nvPr/>
        </p:nvSpPr>
        <p:spPr bwMode="gray">
          <a:xfrm>
            <a:off x="9382125" y="3449638"/>
            <a:ext cx="2185988" cy="1519237"/>
          </a:xfrm>
          <a:prstGeom prst="flowChartDecision">
            <a:avLst/>
          </a:prstGeom>
          <a:solidFill>
            <a:schemeClr val="dk2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defRPr/>
            </a:pPr>
            <a:r>
              <a:rPr lang="en-US" sz="1200" kern="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exposure </a:t>
            </a:r>
            <a:br>
              <a:rPr lang="en-US" sz="1200" kern="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kern="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specific or generic threshold ? </a:t>
            </a:r>
          </a:p>
        </p:txBody>
      </p:sp>
      <p:cxnSp>
        <p:nvCxnSpPr>
          <p:cNvPr id="128" name="Gerade Verbindung mit Pfeil 63">
            <a:extLst>
              <a:ext uri="{FF2B5EF4-FFF2-40B4-BE49-F238E27FC236}">
                <a16:creationId xmlns:a16="http://schemas.microsoft.com/office/drawing/2014/main" id="{62652C20-F043-449E-910A-7333909BD777}"/>
              </a:ext>
            </a:extLst>
          </p:cNvPr>
          <p:cNvCxnSpPr>
            <a:endCxn id="127" idx="1"/>
          </p:cNvCxnSpPr>
          <p:nvPr/>
        </p:nvCxnSpPr>
        <p:spPr bwMode="auto">
          <a:xfrm>
            <a:off x="8599488" y="4208463"/>
            <a:ext cx="782637" cy="1587"/>
          </a:xfrm>
          <a:prstGeom prst="straightConnector1">
            <a:avLst/>
          </a:prstGeom>
          <a:ln w="38100">
            <a:solidFill>
              <a:srgbClr val="304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87">
            <a:extLst>
              <a:ext uri="{FF2B5EF4-FFF2-40B4-BE49-F238E27FC236}">
                <a16:creationId xmlns:a16="http://schemas.microsoft.com/office/drawing/2014/main" id="{D8759FBF-4523-47C6-A27B-B3CC2D023129}"/>
              </a:ext>
            </a:extLst>
          </p:cNvPr>
          <p:cNvCxnSpPr>
            <a:stCxn id="127" idx="0"/>
            <a:endCxn id="123" idx="2"/>
          </p:cNvCxnSpPr>
          <p:nvPr/>
        </p:nvCxnSpPr>
        <p:spPr bwMode="auto">
          <a:xfrm flipH="1" flipV="1">
            <a:off x="10474325" y="2503488"/>
            <a:ext cx="1588" cy="946150"/>
          </a:xfrm>
          <a:prstGeom prst="straightConnector1">
            <a:avLst/>
          </a:prstGeom>
          <a:ln w="38100">
            <a:solidFill>
              <a:srgbClr val="304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feld 88">
            <a:extLst>
              <a:ext uri="{FF2B5EF4-FFF2-40B4-BE49-F238E27FC236}">
                <a16:creationId xmlns:a16="http://schemas.microsoft.com/office/drawing/2014/main" id="{E451E053-C47B-4497-9B8C-2BFAD167C63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536767" y="3196040"/>
            <a:ext cx="299508" cy="21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 dirty="0">
                <a:solidFill>
                  <a:srgbClr val="000000"/>
                </a:solidFill>
                <a:latin typeface="Verdana" panose="020B0604030504040204" pitchFamily="34" charset="0"/>
              </a:rPr>
              <a:t>Yes</a:t>
            </a:r>
          </a:p>
        </p:txBody>
      </p:sp>
      <p:cxnSp>
        <p:nvCxnSpPr>
          <p:cNvPr id="133" name="Gewinkelte Verbindung 41">
            <a:extLst>
              <a:ext uri="{FF2B5EF4-FFF2-40B4-BE49-F238E27FC236}">
                <a16:creationId xmlns:a16="http://schemas.microsoft.com/office/drawing/2014/main" id="{673E819A-E924-43FF-BF1B-7B9A9425181D}"/>
              </a:ext>
            </a:extLst>
          </p:cNvPr>
          <p:cNvCxnSpPr/>
          <p:nvPr/>
        </p:nvCxnSpPr>
        <p:spPr bwMode="auto">
          <a:xfrm rot="5400000" flipH="1">
            <a:off x="8895557" y="3390106"/>
            <a:ext cx="430212" cy="2727325"/>
          </a:xfrm>
          <a:prstGeom prst="bentConnector3">
            <a:avLst>
              <a:gd name="adj1" fmla="val -53133"/>
            </a:avLst>
          </a:prstGeom>
          <a:ln w="38100">
            <a:solidFill>
              <a:srgbClr val="304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91">
            <a:extLst>
              <a:ext uri="{FF2B5EF4-FFF2-40B4-BE49-F238E27FC236}">
                <a16:creationId xmlns:a16="http://schemas.microsoft.com/office/drawing/2014/main" id="{28E97A3B-97E8-4EA1-8DDD-6310A267AF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564018" y="4912107"/>
            <a:ext cx="243682" cy="21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 dirty="0">
                <a:solidFill>
                  <a:srgbClr val="000000"/>
                </a:solidFill>
                <a:latin typeface="Verdana" panose="020B0604030504040204" pitchFamily="34" charset="0"/>
              </a:rPr>
              <a:t>No</a:t>
            </a:r>
          </a:p>
        </p:txBody>
      </p:sp>
      <p:sp>
        <p:nvSpPr>
          <p:cNvPr id="137" name="Flussdiagramm: Prozess 65">
            <a:extLst>
              <a:ext uri="{FF2B5EF4-FFF2-40B4-BE49-F238E27FC236}">
                <a16:creationId xmlns:a16="http://schemas.microsoft.com/office/drawing/2014/main" id="{B074372A-E139-41D1-872F-15F2F76CDEFC}"/>
              </a:ext>
            </a:extLst>
          </p:cNvPr>
          <p:cNvSpPr/>
          <p:nvPr/>
        </p:nvSpPr>
        <p:spPr bwMode="gray">
          <a:xfrm>
            <a:off x="3890963" y="3063875"/>
            <a:ext cx="2819400" cy="508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latin typeface="Verdana"/>
              </a:rPr>
              <a:t>Evaluate Mutagenicity based on data or QSAR</a:t>
            </a:r>
          </a:p>
        </p:txBody>
      </p:sp>
      <p:cxnSp>
        <p:nvCxnSpPr>
          <p:cNvPr id="140" name="Gerade Verbindung mit Pfeil 66">
            <a:extLst>
              <a:ext uri="{FF2B5EF4-FFF2-40B4-BE49-F238E27FC236}">
                <a16:creationId xmlns:a16="http://schemas.microsoft.com/office/drawing/2014/main" id="{7F52EBD1-8F99-4596-B541-DD628B7B015C}"/>
              </a:ext>
            </a:extLst>
          </p:cNvPr>
          <p:cNvCxnSpPr>
            <a:cxnSpLocks/>
          </p:cNvCxnSpPr>
          <p:nvPr/>
        </p:nvCxnSpPr>
        <p:spPr bwMode="auto">
          <a:xfrm>
            <a:off x="5298459" y="2819400"/>
            <a:ext cx="2204" cy="244475"/>
          </a:xfrm>
          <a:prstGeom prst="straightConnector1">
            <a:avLst/>
          </a:prstGeom>
          <a:solidFill>
            <a:schemeClr val="bg2"/>
          </a:solidFill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feld 67">
            <a:extLst>
              <a:ext uri="{FF2B5EF4-FFF2-40B4-BE49-F238E27FC236}">
                <a16:creationId xmlns:a16="http://schemas.microsoft.com/office/drawing/2014/main" id="{93457058-72C7-494E-AF68-22606FFD79D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61870" y="2768600"/>
            <a:ext cx="243731" cy="21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774156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platzhalter 1">
            <a:extLst>
              <a:ext uri="{FF2B5EF4-FFF2-40B4-BE49-F238E27FC236}">
                <a16:creationId xmlns:a16="http://schemas.microsoft.com/office/drawing/2014/main" id="{506A86A0-F0F1-4D4B-A262-37BDFDB03336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23888" y="415925"/>
            <a:ext cx="10345737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E&amp;L TTC as Part of Risk Assessment</a:t>
            </a:r>
          </a:p>
        </p:txBody>
      </p:sp>
      <p:sp>
        <p:nvSpPr>
          <p:cNvPr id="50" name="Flussdiagramm: Prozess 49">
            <a:extLst>
              <a:ext uri="{FF2B5EF4-FFF2-40B4-BE49-F238E27FC236}">
                <a16:creationId xmlns:a16="http://schemas.microsoft.com/office/drawing/2014/main" id="{4D6D69A4-0997-4DE8-B5D2-EC5F16A5341E}"/>
              </a:ext>
            </a:extLst>
          </p:cNvPr>
          <p:cNvSpPr/>
          <p:nvPr/>
        </p:nvSpPr>
        <p:spPr bwMode="gray">
          <a:xfrm>
            <a:off x="630239" y="1249363"/>
            <a:ext cx="2733675" cy="452437"/>
          </a:xfrm>
          <a:prstGeom prst="flowChartProcess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Identify Extractable/Leachable above AET</a:t>
            </a:r>
          </a:p>
        </p:txBody>
      </p:sp>
      <p:sp>
        <p:nvSpPr>
          <p:cNvPr id="51" name="Flussdiagramm: Prozess 50">
            <a:extLst>
              <a:ext uri="{FF2B5EF4-FFF2-40B4-BE49-F238E27FC236}">
                <a16:creationId xmlns:a16="http://schemas.microsoft.com/office/drawing/2014/main" id="{2D56CBE3-2B39-4717-9E41-B4BFBA46FC41}"/>
              </a:ext>
            </a:extLst>
          </p:cNvPr>
          <p:cNvSpPr/>
          <p:nvPr/>
        </p:nvSpPr>
        <p:spPr bwMode="gray">
          <a:xfrm>
            <a:off x="630239" y="1873250"/>
            <a:ext cx="2733675" cy="452438"/>
          </a:xfrm>
          <a:prstGeom prst="flowChartProcess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defRPr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Convert Concentration to Patient Exposure (µg/day)</a:t>
            </a:r>
          </a:p>
        </p:txBody>
      </p:sp>
      <p:sp>
        <p:nvSpPr>
          <p:cNvPr id="52" name="Flussdiagramm: Verzweigung 51">
            <a:extLst>
              <a:ext uri="{FF2B5EF4-FFF2-40B4-BE49-F238E27FC236}">
                <a16:creationId xmlns:a16="http://schemas.microsoft.com/office/drawing/2014/main" id="{6E530B99-0838-4DEF-AFDC-68558028A925}"/>
              </a:ext>
            </a:extLst>
          </p:cNvPr>
          <p:cNvSpPr/>
          <p:nvPr/>
        </p:nvSpPr>
        <p:spPr bwMode="gray">
          <a:xfrm>
            <a:off x="4108451" y="1384250"/>
            <a:ext cx="2380016" cy="1435150"/>
          </a:xfrm>
          <a:prstGeom prst="flowChartDecision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Exposure </a:t>
            </a:r>
            <a:b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Threshold for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Mutagens? (ICH M7)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4D07F110-584B-418B-A8D2-4A765AC91857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 bwMode="auto">
          <a:xfrm>
            <a:off x="3363914" y="2099469"/>
            <a:ext cx="744537" cy="2356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414712D9-8286-4EA8-BE6E-5603831FA8A8}"/>
              </a:ext>
            </a:extLst>
          </p:cNvPr>
          <p:cNvCxnSpPr>
            <a:stCxn id="50" idx="2"/>
            <a:endCxn id="51" idx="0"/>
          </p:cNvCxnSpPr>
          <p:nvPr/>
        </p:nvCxnSpPr>
        <p:spPr bwMode="auto">
          <a:xfrm>
            <a:off x="1997076" y="1701800"/>
            <a:ext cx="0" cy="171450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6BC820C2-B972-4917-B634-D673FE367362}"/>
              </a:ext>
            </a:extLst>
          </p:cNvPr>
          <p:cNvCxnSpPr>
            <a:cxnSpLocks/>
            <a:stCxn id="52" idx="3"/>
          </p:cNvCxnSpPr>
          <p:nvPr/>
        </p:nvCxnSpPr>
        <p:spPr bwMode="auto">
          <a:xfrm>
            <a:off x="6488467" y="2101825"/>
            <a:ext cx="3298474" cy="1613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6" name="Textfeld 57">
            <a:extLst>
              <a:ext uri="{FF2B5EF4-FFF2-40B4-BE49-F238E27FC236}">
                <a16:creationId xmlns:a16="http://schemas.microsoft.com/office/drawing/2014/main" id="{243E4BA6-8304-409E-8E54-8F7D051A4A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34139" y="1793453"/>
            <a:ext cx="299497" cy="215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Yes</a:t>
            </a:r>
          </a:p>
        </p:txBody>
      </p:sp>
      <p:grpSp>
        <p:nvGrpSpPr>
          <p:cNvPr id="99" name="Gruppieren 58">
            <a:extLst>
              <a:ext uri="{FF2B5EF4-FFF2-40B4-BE49-F238E27FC236}">
                <a16:creationId xmlns:a16="http://schemas.microsoft.com/office/drawing/2014/main" id="{1B24FE9D-1D05-4A4C-9702-31988921E711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3571875"/>
            <a:ext cx="2247900" cy="1071563"/>
            <a:chOff x="4174424" y="3571595"/>
            <a:chExt cx="2249157" cy="1071383"/>
          </a:xfrm>
          <a:solidFill>
            <a:schemeClr val="bg2"/>
          </a:solidFill>
        </p:grpSpPr>
        <p:sp>
          <p:nvSpPr>
            <p:cNvPr id="100" name="Flussdiagramm: Verzweigung 59">
              <a:extLst>
                <a:ext uri="{FF2B5EF4-FFF2-40B4-BE49-F238E27FC236}">
                  <a16:creationId xmlns:a16="http://schemas.microsoft.com/office/drawing/2014/main" id="{855CDF55-4FEE-4C5B-9B09-0AF50D45A851}"/>
                </a:ext>
              </a:extLst>
            </p:cNvPr>
            <p:cNvSpPr/>
            <p:nvPr/>
          </p:nvSpPr>
          <p:spPr bwMode="gray">
            <a:xfrm>
              <a:off x="4174424" y="3776349"/>
              <a:ext cx="2249157" cy="866629"/>
            </a:xfrm>
            <a:prstGeom prst="flowChartDecision">
              <a:avLst/>
            </a:prstGeom>
            <a:grpFill/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Compound considered mutagenic ?</a:t>
              </a:r>
            </a:p>
          </p:txBody>
        </p:sp>
        <p:cxnSp>
          <p:nvCxnSpPr>
            <p:cNvPr id="101" name="Gerade Verbindung mit Pfeil 60">
              <a:extLst>
                <a:ext uri="{FF2B5EF4-FFF2-40B4-BE49-F238E27FC236}">
                  <a16:creationId xmlns:a16="http://schemas.microsoft.com/office/drawing/2014/main" id="{976405BC-859B-40EE-AF36-25F0B7F9A918}"/>
                </a:ext>
              </a:extLst>
            </p:cNvPr>
            <p:cNvCxnSpPr>
              <a:stCxn id="103" idx="2"/>
              <a:endCxn id="100" idx="0"/>
            </p:cNvCxnSpPr>
            <p:nvPr/>
          </p:nvCxnSpPr>
          <p:spPr>
            <a:xfrm flipH="1">
              <a:off x="5299003" y="3571595"/>
              <a:ext cx="1589" cy="204754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Flussdiagramm: Prozess 65">
            <a:extLst>
              <a:ext uri="{FF2B5EF4-FFF2-40B4-BE49-F238E27FC236}">
                <a16:creationId xmlns:a16="http://schemas.microsoft.com/office/drawing/2014/main" id="{B3EDBF45-F7D7-4307-A7E5-E7FCDEAB3775}"/>
              </a:ext>
            </a:extLst>
          </p:cNvPr>
          <p:cNvSpPr/>
          <p:nvPr/>
        </p:nvSpPr>
        <p:spPr bwMode="gray">
          <a:xfrm>
            <a:off x="3890963" y="3063875"/>
            <a:ext cx="2819400" cy="508000"/>
          </a:xfrm>
          <a:prstGeom prst="flowChartProcess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Evaluate Mutagenicity based on data or QSAR</a:t>
            </a:r>
          </a:p>
        </p:txBody>
      </p:sp>
      <p:cxnSp>
        <p:nvCxnSpPr>
          <p:cNvPr id="104" name="Gerade Verbindung mit Pfeil 66">
            <a:extLst>
              <a:ext uri="{FF2B5EF4-FFF2-40B4-BE49-F238E27FC236}">
                <a16:creationId xmlns:a16="http://schemas.microsoft.com/office/drawing/2014/main" id="{4C897082-97CB-4FAF-97A6-A9C005687ADE}"/>
              </a:ext>
            </a:extLst>
          </p:cNvPr>
          <p:cNvCxnSpPr>
            <a:cxnSpLocks/>
            <a:endCxn id="103" idx="0"/>
          </p:cNvCxnSpPr>
          <p:nvPr/>
        </p:nvCxnSpPr>
        <p:spPr bwMode="auto">
          <a:xfrm>
            <a:off x="5298459" y="2819400"/>
            <a:ext cx="2204" cy="244475"/>
          </a:xfrm>
          <a:prstGeom prst="straightConnector1">
            <a:avLst/>
          </a:prstGeom>
          <a:solidFill>
            <a:schemeClr val="bg2"/>
          </a:solidFill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67">
            <a:extLst>
              <a:ext uri="{FF2B5EF4-FFF2-40B4-BE49-F238E27FC236}">
                <a16:creationId xmlns:a16="http://schemas.microsoft.com/office/drawing/2014/main" id="{1FDB42D7-3468-4D65-84A3-FEE20CD31C0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61870" y="2768600"/>
            <a:ext cx="243731" cy="21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No</a:t>
            </a:r>
          </a:p>
        </p:txBody>
      </p:sp>
      <p:cxnSp>
        <p:nvCxnSpPr>
          <p:cNvPr id="108" name="Gerade Verbindung mit Pfeil 70">
            <a:extLst>
              <a:ext uri="{FF2B5EF4-FFF2-40B4-BE49-F238E27FC236}">
                <a16:creationId xmlns:a16="http://schemas.microsoft.com/office/drawing/2014/main" id="{C7274184-F595-4422-99F9-612D2247591C}"/>
              </a:ext>
            </a:extLst>
          </p:cNvPr>
          <p:cNvCxnSpPr>
            <a:cxnSpLocks/>
            <a:stCxn id="100" idx="3"/>
          </p:cNvCxnSpPr>
          <p:nvPr/>
        </p:nvCxnSpPr>
        <p:spPr bwMode="auto">
          <a:xfrm>
            <a:off x="6423025" y="4208463"/>
            <a:ext cx="471488" cy="1587"/>
          </a:xfrm>
          <a:prstGeom prst="straightConnector1">
            <a:avLst/>
          </a:prstGeom>
          <a:solidFill>
            <a:schemeClr val="bg2"/>
          </a:solidFill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71">
            <a:extLst>
              <a:ext uri="{FF2B5EF4-FFF2-40B4-BE49-F238E27FC236}">
                <a16:creationId xmlns:a16="http://schemas.microsoft.com/office/drawing/2014/main" id="{2AABA6DB-1F8B-4DA2-B8E8-275EB405C19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82116" y="3899421"/>
            <a:ext cx="299561" cy="2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Yes</a:t>
            </a:r>
          </a:p>
        </p:txBody>
      </p:sp>
      <p:cxnSp>
        <p:nvCxnSpPr>
          <p:cNvPr id="112" name="Gerade Verbindung mit Pfeil 75">
            <a:extLst>
              <a:ext uri="{FF2B5EF4-FFF2-40B4-BE49-F238E27FC236}">
                <a16:creationId xmlns:a16="http://schemas.microsoft.com/office/drawing/2014/main" id="{8DDFC5F2-EE3C-46FD-9A3E-D24613E53B68}"/>
              </a:ext>
            </a:extLst>
          </p:cNvPr>
          <p:cNvCxnSpPr>
            <a:cxnSpLocks/>
            <a:stCxn id="100" idx="1"/>
          </p:cNvCxnSpPr>
          <p:nvPr/>
        </p:nvCxnSpPr>
        <p:spPr bwMode="auto">
          <a:xfrm flipH="1" flipV="1">
            <a:off x="3548062" y="4208462"/>
            <a:ext cx="627062" cy="1587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feld 77">
            <a:extLst>
              <a:ext uri="{FF2B5EF4-FFF2-40B4-BE49-F238E27FC236}">
                <a16:creationId xmlns:a16="http://schemas.microsoft.com/office/drawing/2014/main" id="{F4D81B2A-8CE4-4EB1-BEB4-02084B6348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75849" y="3899950"/>
            <a:ext cx="243698" cy="21540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No</a:t>
            </a:r>
          </a:p>
        </p:txBody>
      </p:sp>
      <p:sp>
        <p:nvSpPr>
          <p:cNvPr id="25" name="Flussdiagramm: Verzweigung 74">
            <a:extLst>
              <a:ext uri="{FF2B5EF4-FFF2-40B4-BE49-F238E27FC236}">
                <a16:creationId xmlns:a16="http://schemas.microsoft.com/office/drawing/2014/main" id="{BA50B676-BEE9-4763-AAD2-2FC4A375B006}"/>
              </a:ext>
            </a:extLst>
          </p:cNvPr>
          <p:cNvSpPr/>
          <p:nvPr/>
        </p:nvSpPr>
        <p:spPr bwMode="gray">
          <a:xfrm>
            <a:off x="1498600" y="4983163"/>
            <a:ext cx="2393950" cy="1189037"/>
          </a:xfrm>
          <a:prstGeom prst="flowChartDecision">
            <a:avLst/>
          </a:prstGeom>
          <a:solidFill>
            <a:schemeClr val="dk2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 specific threshold (PDE) ?</a:t>
            </a:r>
          </a:p>
        </p:txBody>
      </p:sp>
      <p:grpSp>
        <p:nvGrpSpPr>
          <p:cNvPr id="27" name="Gruppieren 81">
            <a:extLst>
              <a:ext uri="{FF2B5EF4-FFF2-40B4-BE49-F238E27FC236}">
                <a16:creationId xmlns:a16="http://schemas.microsoft.com/office/drawing/2014/main" id="{84833483-7DC8-4C00-BD8A-94C75078F670}"/>
              </a:ext>
            </a:extLst>
          </p:cNvPr>
          <p:cNvGrpSpPr>
            <a:grpSpLocks/>
          </p:cNvGrpSpPr>
          <p:nvPr/>
        </p:nvGrpSpPr>
        <p:grpSpPr bwMode="auto">
          <a:xfrm>
            <a:off x="2695575" y="4210050"/>
            <a:ext cx="8872538" cy="2398713"/>
            <a:chOff x="2695007" y="4209573"/>
            <a:chExt cx="8873106" cy="239964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Flussdiagramm: Prozess 82">
              <a:extLst>
                <a:ext uri="{FF2B5EF4-FFF2-40B4-BE49-F238E27FC236}">
                  <a16:creationId xmlns:a16="http://schemas.microsoft.com/office/drawing/2014/main" id="{0012BC9E-061C-481E-A1C5-BD41135DC423}"/>
                </a:ext>
              </a:extLst>
            </p:cNvPr>
            <p:cNvSpPr/>
            <p:nvPr/>
          </p:nvSpPr>
          <p:spPr bwMode="gray">
            <a:xfrm>
              <a:off x="6983119" y="6007319"/>
              <a:ext cx="2065469" cy="601896"/>
            </a:xfrm>
            <a:prstGeom prst="flowChart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bg1"/>
                </a:buClr>
                <a:buSzPct val="100000"/>
                <a:buFont typeface="Arial" panose="020B0604020202020204" pitchFamily="34" charset="0"/>
                <a:buNone/>
                <a:defRPr/>
              </a:pPr>
              <a:r>
                <a:rPr lang="en-US" sz="1200" b="1" kern="0" dirty="0">
                  <a:latin typeface="Verdana"/>
                </a:rPr>
                <a:t>Apply ELSIE E&amp;L TTC</a:t>
              </a:r>
              <a:br>
                <a:rPr lang="en-US" sz="1200" b="1" kern="0" dirty="0">
                  <a:latin typeface="Verdana"/>
                </a:rPr>
              </a:br>
              <a:r>
                <a:rPr lang="en-US" sz="1200" b="1" kern="0" dirty="0">
                  <a:latin typeface="Verdana"/>
                </a:rPr>
                <a:t>35/110/180 µg/day</a:t>
              </a:r>
            </a:p>
          </p:txBody>
        </p:sp>
        <p:cxnSp>
          <p:nvCxnSpPr>
            <p:cNvPr id="29" name="Gewinkelte Verbindung 51">
              <a:extLst>
                <a:ext uri="{FF2B5EF4-FFF2-40B4-BE49-F238E27FC236}">
                  <a16:creationId xmlns:a16="http://schemas.microsoft.com/office/drawing/2014/main" id="{9DDABB3C-A48C-49EC-A22C-CD578C7974FD}"/>
                </a:ext>
              </a:extLst>
            </p:cNvPr>
            <p:cNvCxnSpPr>
              <a:cxnSpLocks/>
              <a:stCxn id="25" idx="2"/>
              <a:endCxn id="28" idx="1"/>
            </p:cNvCxnSpPr>
            <p:nvPr/>
          </p:nvCxnSpPr>
          <p:spPr>
            <a:xfrm rot="16200000" flipH="1">
              <a:off x="4770774" y="4096716"/>
              <a:ext cx="136578" cy="4288112"/>
            </a:xfrm>
            <a:prstGeom prst="bentConnector2">
              <a:avLst/>
            </a:prstGeom>
            <a:grpFill/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winkelte Verbindung 53">
              <a:extLst>
                <a:ext uri="{FF2B5EF4-FFF2-40B4-BE49-F238E27FC236}">
                  <a16:creationId xmlns:a16="http://schemas.microsoft.com/office/drawing/2014/main" id="{425131AF-2637-427B-937D-2FF6B141779E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9048589" y="4209573"/>
              <a:ext cx="2519524" cy="2099488"/>
            </a:xfrm>
            <a:prstGeom prst="bentConnector3">
              <a:avLst>
                <a:gd name="adj1" fmla="val 109072"/>
              </a:avLst>
            </a:prstGeom>
            <a:grpFill/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85">
              <a:extLst>
                <a:ext uri="{FF2B5EF4-FFF2-40B4-BE49-F238E27FC236}">
                  <a16:creationId xmlns:a16="http://schemas.microsoft.com/office/drawing/2014/main" id="{044C053F-BC24-4BF3-A033-7510B162C8E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304057" y="5956600"/>
              <a:ext cx="243656" cy="215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altLang="de-DE" sz="1400">
                  <a:solidFill>
                    <a:srgbClr val="000000"/>
                  </a:solidFill>
                  <a:latin typeface="Verdana" panose="020B0604030504040204" pitchFamily="34" charset="0"/>
                </a:rPr>
                <a:t>No</a:t>
              </a:r>
            </a:p>
          </p:txBody>
        </p:sp>
      </p:grpSp>
      <p:grpSp>
        <p:nvGrpSpPr>
          <p:cNvPr id="35" name="Gruppieren 78">
            <a:extLst>
              <a:ext uri="{FF2B5EF4-FFF2-40B4-BE49-F238E27FC236}">
                <a16:creationId xmlns:a16="http://schemas.microsoft.com/office/drawing/2014/main" id="{01F33A8E-3F79-4C3F-8AA5-545BC0A410BB}"/>
              </a:ext>
            </a:extLst>
          </p:cNvPr>
          <p:cNvGrpSpPr>
            <a:grpSpLocks/>
          </p:cNvGrpSpPr>
          <p:nvPr/>
        </p:nvGrpSpPr>
        <p:grpSpPr bwMode="auto">
          <a:xfrm>
            <a:off x="3890963" y="5257800"/>
            <a:ext cx="7894637" cy="320675"/>
            <a:chOff x="3891653" y="5257815"/>
            <a:chExt cx="7893947" cy="319923"/>
          </a:xfrm>
        </p:grpSpPr>
        <p:cxnSp>
          <p:nvCxnSpPr>
            <p:cNvPr id="36" name="Gerade Verbindung mit Pfeil 79">
              <a:extLst>
                <a:ext uri="{FF2B5EF4-FFF2-40B4-BE49-F238E27FC236}">
                  <a16:creationId xmlns:a16="http://schemas.microsoft.com/office/drawing/2014/main" id="{3B19B69D-F266-4A20-ACE9-4E3C07C568E2}"/>
                </a:ext>
              </a:extLst>
            </p:cNvPr>
            <p:cNvCxnSpPr/>
            <p:nvPr/>
          </p:nvCxnSpPr>
          <p:spPr>
            <a:xfrm flipV="1">
              <a:off x="3891653" y="5577738"/>
              <a:ext cx="7893947" cy="0"/>
            </a:xfrm>
            <a:prstGeom prst="straightConnector1">
              <a:avLst/>
            </a:prstGeom>
            <a:ln w="38100">
              <a:solidFill>
                <a:srgbClr val="3042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80">
              <a:extLst>
                <a:ext uri="{FF2B5EF4-FFF2-40B4-BE49-F238E27FC236}">
                  <a16:creationId xmlns:a16="http://schemas.microsoft.com/office/drawing/2014/main" id="{8F18E90C-6DDF-4760-A5EB-2EE6D63AB2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74424" y="5257815"/>
              <a:ext cx="2995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altLang="de-DE" sz="1400">
                  <a:solidFill>
                    <a:srgbClr val="000000"/>
                  </a:solidFill>
                  <a:latin typeface="Verdana" panose="020B0604030504040204" pitchFamily="34" charset="0"/>
                </a:rPr>
                <a:t>Yes</a:t>
              </a:r>
            </a:p>
          </p:txBody>
        </p:sp>
      </p:grpSp>
      <p:sp>
        <p:nvSpPr>
          <p:cNvPr id="45" name="Flussdiagramm: Verzweigung 62">
            <a:extLst>
              <a:ext uri="{FF2B5EF4-FFF2-40B4-BE49-F238E27FC236}">
                <a16:creationId xmlns:a16="http://schemas.microsoft.com/office/drawing/2014/main" id="{CB63950D-D4E4-4894-9B9C-D38EE73A69C3}"/>
              </a:ext>
            </a:extLst>
          </p:cNvPr>
          <p:cNvSpPr/>
          <p:nvPr/>
        </p:nvSpPr>
        <p:spPr bwMode="gray">
          <a:xfrm>
            <a:off x="9382125" y="3449638"/>
            <a:ext cx="2185988" cy="1519237"/>
          </a:xfrm>
          <a:prstGeom prst="flowChartDecision">
            <a:avLst/>
          </a:prstGeom>
          <a:solidFill>
            <a:schemeClr val="dk2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defRPr/>
            </a:pPr>
            <a:r>
              <a:rPr lang="en-US" sz="1200" kern="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exposure </a:t>
            </a:r>
            <a:br>
              <a:rPr lang="en-US" sz="1200" kern="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kern="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specific or generic threshold ? </a:t>
            </a:r>
          </a:p>
        </p:txBody>
      </p:sp>
      <p:sp>
        <p:nvSpPr>
          <p:cNvPr id="47" name="Flussdiagramm: Prozess 55">
            <a:extLst>
              <a:ext uri="{FF2B5EF4-FFF2-40B4-BE49-F238E27FC236}">
                <a16:creationId xmlns:a16="http://schemas.microsoft.com/office/drawing/2014/main" id="{4094F8F1-E9C7-4588-8B54-14A10F42351A}"/>
              </a:ext>
            </a:extLst>
          </p:cNvPr>
          <p:cNvSpPr/>
          <p:nvPr/>
        </p:nvSpPr>
        <p:spPr bwMode="gray">
          <a:xfrm>
            <a:off x="9786941" y="1703388"/>
            <a:ext cx="1373188" cy="800100"/>
          </a:xfrm>
          <a:prstGeom prst="flowChartProcess">
            <a:avLst/>
          </a:prstGeom>
          <a:solidFill>
            <a:schemeClr val="bg2"/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b="1" kern="0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No Safety Alert</a:t>
            </a:r>
          </a:p>
        </p:txBody>
      </p:sp>
      <p:sp>
        <p:nvSpPr>
          <p:cNvPr id="48" name="Flussdiagramm: Prozess 55">
            <a:extLst>
              <a:ext uri="{FF2B5EF4-FFF2-40B4-BE49-F238E27FC236}">
                <a16:creationId xmlns:a16="http://schemas.microsoft.com/office/drawing/2014/main" id="{27E0D628-E6BA-4DB5-A76A-82E0B5D896AD}"/>
              </a:ext>
            </a:extLst>
          </p:cNvPr>
          <p:cNvSpPr/>
          <p:nvPr/>
        </p:nvSpPr>
        <p:spPr bwMode="gray">
          <a:xfrm>
            <a:off x="9786941" y="1703388"/>
            <a:ext cx="1373188" cy="800100"/>
          </a:xfrm>
          <a:prstGeom prst="flowChartProcess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b="1" kern="0" dirty="0">
                <a:solidFill>
                  <a:schemeClr val="tx1"/>
                </a:solidFill>
                <a:latin typeface="Verdana"/>
              </a:rPr>
              <a:t>No Safety Alert</a:t>
            </a:r>
          </a:p>
        </p:txBody>
      </p:sp>
      <p:cxnSp>
        <p:nvCxnSpPr>
          <p:cNvPr id="55" name="Gerade Verbindung mit Pfeil 87">
            <a:extLst>
              <a:ext uri="{FF2B5EF4-FFF2-40B4-BE49-F238E27FC236}">
                <a16:creationId xmlns:a16="http://schemas.microsoft.com/office/drawing/2014/main" id="{CC4BB789-7430-462C-A350-FCC2F3FDB486}"/>
              </a:ext>
            </a:extLst>
          </p:cNvPr>
          <p:cNvCxnSpPr>
            <a:endCxn id="48" idx="2"/>
          </p:cNvCxnSpPr>
          <p:nvPr/>
        </p:nvCxnSpPr>
        <p:spPr bwMode="auto">
          <a:xfrm flipH="1" flipV="1">
            <a:off x="10474325" y="2503488"/>
            <a:ext cx="1588" cy="946150"/>
          </a:xfrm>
          <a:prstGeom prst="straightConnector1">
            <a:avLst/>
          </a:prstGeom>
          <a:ln w="38100">
            <a:solidFill>
              <a:srgbClr val="304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88">
            <a:extLst>
              <a:ext uri="{FF2B5EF4-FFF2-40B4-BE49-F238E27FC236}">
                <a16:creationId xmlns:a16="http://schemas.microsoft.com/office/drawing/2014/main" id="{DB52C6F8-2B3B-470A-8690-DDE324821D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536767" y="3196040"/>
            <a:ext cx="299508" cy="21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 dirty="0">
                <a:solidFill>
                  <a:srgbClr val="000000"/>
                </a:solidFill>
                <a:latin typeface="Verdana" panose="020B0604030504040204" pitchFamily="34" charset="0"/>
              </a:rPr>
              <a:t>Yes</a:t>
            </a:r>
          </a:p>
        </p:txBody>
      </p:sp>
      <p:sp>
        <p:nvSpPr>
          <p:cNvPr id="59" name="Flussdiagramm: Prozess 73">
            <a:extLst>
              <a:ext uri="{FF2B5EF4-FFF2-40B4-BE49-F238E27FC236}">
                <a16:creationId xmlns:a16="http://schemas.microsoft.com/office/drawing/2014/main" id="{C88352A0-669C-4A06-9375-43F121C8F15D}"/>
              </a:ext>
            </a:extLst>
          </p:cNvPr>
          <p:cNvSpPr/>
          <p:nvPr/>
        </p:nvSpPr>
        <p:spPr bwMode="gray">
          <a:xfrm>
            <a:off x="1843088" y="3744913"/>
            <a:ext cx="1704975" cy="9271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latin typeface="Verdana"/>
              </a:rPr>
              <a:t>Evaluate toxicological profile based on experimental data</a:t>
            </a:r>
          </a:p>
        </p:txBody>
      </p:sp>
      <p:cxnSp>
        <p:nvCxnSpPr>
          <p:cNvPr id="60" name="Gerade Verbindung mit Pfeil 76">
            <a:extLst>
              <a:ext uri="{FF2B5EF4-FFF2-40B4-BE49-F238E27FC236}">
                <a16:creationId xmlns:a16="http://schemas.microsoft.com/office/drawing/2014/main" id="{F30B02A9-24A3-4925-8284-BFAA7F9576A9}"/>
              </a:ext>
            </a:extLst>
          </p:cNvPr>
          <p:cNvCxnSpPr/>
          <p:nvPr/>
        </p:nvCxnSpPr>
        <p:spPr bwMode="auto">
          <a:xfrm flipH="1">
            <a:off x="2695575" y="4672013"/>
            <a:ext cx="0" cy="311150"/>
          </a:xfrm>
          <a:prstGeom prst="straightConnector1">
            <a:avLst/>
          </a:prstGeom>
          <a:ln w="38100">
            <a:solidFill>
              <a:srgbClr val="304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41">
            <a:extLst>
              <a:ext uri="{FF2B5EF4-FFF2-40B4-BE49-F238E27FC236}">
                <a16:creationId xmlns:a16="http://schemas.microsoft.com/office/drawing/2014/main" id="{96BF382F-9F36-4561-9F7B-BE969A010831}"/>
              </a:ext>
            </a:extLst>
          </p:cNvPr>
          <p:cNvCxnSpPr/>
          <p:nvPr/>
        </p:nvCxnSpPr>
        <p:spPr bwMode="auto">
          <a:xfrm rot="5400000" flipH="1">
            <a:off x="8895557" y="3390106"/>
            <a:ext cx="430212" cy="2727325"/>
          </a:xfrm>
          <a:prstGeom prst="bentConnector3">
            <a:avLst>
              <a:gd name="adj1" fmla="val -53133"/>
            </a:avLst>
          </a:prstGeom>
          <a:ln w="38100">
            <a:solidFill>
              <a:srgbClr val="304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91">
            <a:extLst>
              <a:ext uri="{FF2B5EF4-FFF2-40B4-BE49-F238E27FC236}">
                <a16:creationId xmlns:a16="http://schemas.microsoft.com/office/drawing/2014/main" id="{E924BC7D-74E7-430D-958B-FC32CF38E6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564018" y="4912107"/>
            <a:ext cx="243682" cy="21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altLang="de-DE" sz="1400" dirty="0">
                <a:solidFill>
                  <a:srgbClr val="000000"/>
                </a:solidFill>
                <a:latin typeface="Verdana" panose="020B0604030504040204" pitchFamily="34" charset="0"/>
              </a:rPr>
              <a:t>No</a:t>
            </a:r>
          </a:p>
        </p:txBody>
      </p:sp>
      <p:sp>
        <p:nvSpPr>
          <p:cNvPr id="41" name="Flussdiagramm: Prozess 69">
            <a:extLst>
              <a:ext uri="{FF2B5EF4-FFF2-40B4-BE49-F238E27FC236}">
                <a16:creationId xmlns:a16="http://schemas.microsoft.com/office/drawing/2014/main" id="{34F9EAA1-9B29-4CD9-B0F5-50B3F8F832BB}"/>
              </a:ext>
            </a:extLst>
          </p:cNvPr>
          <p:cNvSpPr/>
          <p:nvPr/>
        </p:nvSpPr>
        <p:spPr bwMode="gray">
          <a:xfrm>
            <a:off x="6894513" y="3879850"/>
            <a:ext cx="1704975" cy="658813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1200" kern="0" dirty="0">
                <a:latin typeface="Verdana"/>
              </a:rPr>
              <a:t>Decrease compound level or replace material</a:t>
            </a:r>
          </a:p>
        </p:txBody>
      </p:sp>
      <p:cxnSp>
        <p:nvCxnSpPr>
          <p:cNvPr id="42" name="Gerade Verbindung mit Pfeil 63">
            <a:extLst>
              <a:ext uri="{FF2B5EF4-FFF2-40B4-BE49-F238E27FC236}">
                <a16:creationId xmlns:a16="http://schemas.microsoft.com/office/drawing/2014/main" id="{B66E8A67-B166-4B22-95B1-DE7B129BD8F0}"/>
              </a:ext>
            </a:extLst>
          </p:cNvPr>
          <p:cNvCxnSpPr/>
          <p:nvPr/>
        </p:nvCxnSpPr>
        <p:spPr bwMode="auto">
          <a:xfrm>
            <a:off x="8599488" y="4208463"/>
            <a:ext cx="782637" cy="1587"/>
          </a:xfrm>
          <a:prstGeom prst="straightConnector1">
            <a:avLst/>
          </a:prstGeom>
          <a:ln w="38100">
            <a:solidFill>
              <a:srgbClr val="3042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359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9F864-D3AB-435C-907A-5B8F3B2C6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altLang="de-DE" dirty="0"/>
              <a:t>Summary &amp;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59FDC-DC61-41F4-9B16-1858AA553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763" y="1556948"/>
            <a:ext cx="10355262" cy="45364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TTC concept can be applied for compounds lacking relevant toxicology data</a:t>
            </a:r>
          </a:p>
          <a:p>
            <a:r>
              <a:rPr lang="en-US" dirty="0"/>
              <a:t>Use of the ELSIE database leverages the relevant chemical space and allows for direct applicability to E&amp;Ls</a:t>
            </a:r>
          </a:p>
          <a:p>
            <a:r>
              <a:rPr lang="en-US" dirty="0"/>
              <a:t>Consideration of experimental or calculated bioavailability data allows for parenteral route consideration</a:t>
            </a:r>
          </a:p>
          <a:p>
            <a:r>
              <a:rPr lang="en-US" dirty="0"/>
              <a:t>Application duration-based adjustment factors allow for derivation of TTCs for various exposure durations relevant to E&amp;Ls in pharmaceuticals</a:t>
            </a:r>
          </a:p>
          <a:p>
            <a:r>
              <a:rPr lang="en-US" dirty="0"/>
              <a:t>A TTC of 35 µg/day is proposed </a:t>
            </a:r>
            <a:r>
              <a:rPr lang="it-IT" dirty="0"/>
              <a:t>non-mutagenic E&amp;Ls </a:t>
            </a:r>
            <a:r>
              <a:rPr lang="en-US" dirty="0"/>
              <a:t>exposures of &gt;10 years to lifetime</a:t>
            </a:r>
          </a:p>
          <a:p>
            <a:r>
              <a:rPr lang="en-US" dirty="0"/>
              <a:t>TTCs of 110 µg/day (&gt;1- ≤ 10 years) and 180 µg/day (≤1 year) are proposed for shorter exposure durations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40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platzhalter 1">
            <a:extLst>
              <a:ext uri="{FF2B5EF4-FFF2-40B4-BE49-F238E27FC236}">
                <a16:creationId xmlns:a16="http://schemas.microsoft.com/office/drawing/2014/main" id="{7F4EF6F1-8EAB-416D-84DD-BE1726978191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777875" y="765175"/>
            <a:ext cx="1034415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Thank you to the ELSIE TTC subteam</a:t>
            </a:r>
          </a:p>
        </p:txBody>
      </p:sp>
      <p:sp>
        <p:nvSpPr>
          <p:cNvPr id="45060" name="Textplatzhalter 2">
            <a:extLst>
              <a:ext uri="{FF2B5EF4-FFF2-40B4-BE49-F238E27FC236}">
                <a16:creationId xmlns:a16="http://schemas.microsoft.com/office/drawing/2014/main" id="{BEF94881-A880-4347-9291-4BCB9E9C60A6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1000080" y="1989138"/>
            <a:ext cx="4897438" cy="3892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304269"/>
              </a:buClr>
              <a:buFont typeface="Wingdings" panose="05000000000000000000" pitchFamily="2" charset="2"/>
              <a:buNone/>
            </a:pPr>
            <a:r>
              <a:rPr lang="en-GB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Joel Bercu, Gilead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304269"/>
              </a:buClr>
              <a:buNone/>
            </a:pPr>
            <a:r>
              <a:rPr lang="en-GB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Thomas Broschard, Merck </a:t>
            </a:r>
            <a:r>
              <a:rPr lang="en-GB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KGaA</a:t>
            </a:r>
            <a:endParaRPr lang="en-GB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304269"/>
              </a:buClr>
              <a:buFont typeface="Wingdings" panose="05000000000000000000" pitchFamily="2" charset="2"/>
              <a:buNone/>
            </a:pPr>
            <a:r>
              <a:rPr lang="en-GB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Anders Burild, Novo Nordisk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304269"/>
              </a:buClr>
              <a:buFont typeface="Wingdings" panose="05000000000000000000" pitchFamily="2" charset="2"/>
              <a:buNone/>
            </a:pPr>
            <a:r>
              <a:rPr lang="en-GB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Catrin Hasselgren, Genentech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304269"/>
              </a:buClr>
              <a:buFont typeface="Wingdings" panose="05000000000000000000" pitchFamily="2" charset="2"/>
              <a:buNone/>
            </a:pPr>
            <a:r>
              <a:rPr lang="en-GB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Patricia Parris, Pfizer 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304269"/>
              </a:buClr>
              <a:buFont typeface="Wingdings" panose="05000000000000000000" pitchFamily="2" charset="2"/>
              <a:buNone/>
            </a:pPr>
            <a:r>
              <a:rPr lang="en-GB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Lucie Ford, Texas A&amp;M University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304269"/>
              </a:buClr>
              <a:buFont typeface="Wingdings" panose="05000000000000000000" pitchFamily="2" charset="2"/>
              <a:buNone/>
            </a:pPr>
            <a:r>
              <a:rPr lang="en-GB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Jessica Graham, Genentech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304269"/>
              </a:buClr>
              <a:buFont typeface="Wingdings" panose="05000000000000000000" pitchFamily="2" charset="2"/>
              <a:buNone/>
            </a:pPr>
            <a:r>
              <a:rPr lang="en-GB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Brad Stanard, </a:t>
            </a:r>
            <a:r>
              <a:rPr lang="en-GB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Ultragenyx</a:t>
            </a:r>
            <a:endParaRPr lang="en-GB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304269"/>
              </a:buClr>
              <a:buFont typeface="Wingdings" panose="05000000000000000000" pitchFamily="2" charset="2"/>
              <a:buNone/>
            </a:pPr>
            <a:r>
              <a:rPr lang="en-GB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Michele Comerford, Pfizer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304269"/>
              </a:buClr>
              <a:buFont typeface="Wingdings" panose="05000000000000000000" pitchFamily="2" charset="2"/>
              <a:buNone/>
            </a:pPr>
            <a:r>
              <a:rPr lang="en-GB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Daniel Lettiere, Pfizer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304269"/>
              </a:buClr>
              <a:buNone/>
            </a:pPr>
            <a:r>
              <a:rPr lang="en-US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Steffen Erler, </a:t>
            </a:r>
            <a:r>
              <a:rPr lang="en-US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Wella</a:t>
            </a:r>
            <a:endParaRPr lang="en-US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16C92E2-BB43-4C7E-BACE-B14757DAA335}"/>
              </a:ext>
            </a:extLst>
          </p:cNvPr>
          <p:cNvSpPr txBox="1">
            <a:spLocks/>
          </p:cNvSpPr>
          <p:nvPr/>
        </p:nvSpPr>
        <p:spPr>
          <a:xfrm>
            <a:off x="6096000" y="1989137"/>
            <a:ext cx="5298040" cy="3892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65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D47A"/>
              </a:buClr>
              <a:buSzPct val="65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0175" indent="0">
              <a:spcBef>
                <a:spcPts val="0"/>
              </a:spcBef>
              <a:spcAft>
                <a:spcPts val="600"/>
              </a:spcAft>
              <a:buClr>
                <a:srgbClr val="304269"/>
              </a:buClr>
              <a:buNone/>
              <a:defRPr/>
            </a:pPr>
            <a:r>
              <a:rPr lang="en-GB" sz="2000" kern="0" dirty="0"/>
              <a:t>Courtney Callis, Lilly</a:t>
            </a:r>
          </a:p>
          <a:p>
            <a:pPr marL="130175" indent="0">
              <a:spcBef>
                <a:spcPts val="0"/>
              </a:spcBef>
              <a:spcAft>
                <a:spcPts val="600"/>
              </a:spcAft>
              <a:buClr>
                <a:srgbClr val="304269"/>
              </a:buClr>
              <a:buNone/>
              <a:defRPr/>
            </a:pPr>
            <a:r>
              <a:rPr lang="en-GB" sz="2000" kern="0" dirty="0"/>
              <a:t>Eric Morinello, Genentech</a:t>
            </a:r>
          </a:p>
          <a:p>
            <a:pPr marL="130175" indent="0">
              <a:spcBef>
                <a:spcPts val="0"/>
              </a:spcBef>
              <a:spcAft>
                <a:spcPts val="600"/>
              </a:spcAft>
              <a:buClr>
                <a:srgbClr val="304269"/>
              </a:buClr>
              <a:buNone/>
              <a:defRPr/>
            </a:pPr>
            <a:r>
              <a:rPr lang="en-GB" sz="2000" kern="0" dirty="0"/>
              <a:t>Wolfgang Muster, Roche</a:t>
            </a:r>
          </a:p>
          <a:p>
            <a:pPr marL="130175" indent="0">
              <a:spcBef>
                <a:spcPts val="0"/>
              </a:spcBef>
              <a:spcAft>
                <a:spcPts val="600"/>
              </a:spcAft>
              <a:buClr>
                <a:srgbClr val="304269"/>
              </a:buClr>
              <a:buNone/>
              <a:defRPr/>
            </a:pPr>
            <a:r>
              <a:rPr lang="en-GB" sz="2000" kern="0" dirty="0"/>
              <a:t>Elizabeth Martin, AstraZeneca</a:t>
            </a:r>
          </a:p>
          <a:p>
            <a:pPr marL="130175" indent="0">
              <a:spcBef>
                <a:spcPts val="0"/>
              </a:spcBef>
              <a:spcAft>
                <a:spcPts val="600"/>
              </a:spcAft>
              <a:buClr>
                <a:srgbClr val="304269"/>
              </a:buClr>
              <a:buNone/>
              <a:defRPr/>
            </a:pPr>
            <a:r>
              <a:rPr lang="en-GB" sz="2000" kern="0" dirty="0"/>
              <a:t>Troy Griffin, Teva</a:t>
            </a:r>
          </a:p>
          <a:p>
            <a:pPr marL="130175" indent="0">
              <a:spcBef>
                <a:spcPts val="0"/>
              </a:spcBef>
              <a:spcAft>
                <a:spcPts val="600"/>
              </a:spcAft>
              <a:buClr>
                <a:srgbClr val="304269"/>
              </a:buClr>
              <a:buNone/>
              <a:defRPr/>
            </a:pPr>
            <a:r>
              <a:rPr lang="en-GB" sz="2000" kern="0" dirty="0"/>
              <a:t>Penny Leavitt-</a:t>
            </a:r>
            <a:r>
              <a:rPr lang="en-GB" sz="2000" kern="0" dirty="0" err="1"/>
              <a:t>Misura</a:t>
            </a:r>
            <a:r>
              <a:rPr lang="en-GB" sz="2000" kern="0" dirty="0"/>
              <a:t>, Bristol-Myers Squibb</a:t>
            </a:r>
          </a:p>
          <a:p>
            <a:pPr marL="130175" indent="0">
              <a:spcBef>
                <a:spcPts val="0"/>
              </a:spcBef>
              <a:spcAft>
                <a:spcPts val="600"/>
              </a:spcAft>
              <a:buClr>
                <a:srgbClr val="304269"/>
              </a:buClr>
              <a:buNone/>
              <a:defRPr/>
            </a:pPr>
            <a:r>
              <a:rPr lang="en-GB" sz="2000" kern="0" dirty="0"/>
              <a:t>Lee Nagao, Faegre Drinker</a:t>
            </a:r>
          </a:p>
          <a:p>
            <a:pPr marL="130175" indent="0">
              <a:spcBef>
                <a:spcPts val="0"/>
              </a:spcBef>
              <a:spcAft>
                <a:spcPts val="600"/>
              </a:spcAft>
              <a:buClr>
                <a:srgbClr val="304269"/>
              </a:buClr>
              <a:buNone/>
              <a:defRPr/>
            </a:pPr>
            <a:r>
              <a:rPr lang="en-GB" sz="2000" kern="0" dirty="0"/>
              <a:t>Mary Kate Bielinski, Faegre Drinker</a:t>
            </a:r>
          </a:p>
          <a:p>
            <a:pPr marL="130175" indent="0">
              <a:spcBef>
                <a:spcPts val="0"/>
              </a:spcBef>
              <a:spcAft>
                <a:spcPts val="600"/>
              </a:spcAft>
              <a:buClr>
                <a:srgbClr val="304269"/>
              </a:buClr>
              <a:buNone/>
              <a:defRPr/>
            </a:pPr>
            <a:r>
              <a:rPr lang="en-GB" sz="2000" kern="0" dirty="0"/>
              <a:t>Maureen Hardwick, Faegre Drinker</a:t>
            </a:r>
          </a:p>
          <a:p>
            <a:pPr marL="130175" indent="0">
              <a:spcBef>
                <a:spcPts val="0"/>
              </a:spcBef>
              <a:spcAft>
                <a:spcPts val="600"/>
              </a:spcAft>
              <a:buClr>
                <a:srgbClr val="304269"/>
              </a:buClr>
              <a:buNone/>
              <a:defRPr/>
            </a:pPr>
            <a:r>
              <a:rPr lang="en-GB" sz="2000" kern="0" dirty="0"/>
              <a:t>Maureen Cruz, Faegre Drinker</a:t>
            </a:r>
            <a:endParaRPr lang="de-DE" sz="2000" kern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E8B6E2-CB80-4B05-9D2D-75556C302D6A}"/>
              </a:ext>
            </a:extLst>
          </p:cNvPr>
          <p:cNvSpPr/>
          <p:nvPr/>
        </p:nvSpPr>
        <p:spPr>
          <a:xfrm>
            <a:off x="0" y="0"/>
            <a:ext cx="477241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473A9-0E93-4CA1-AFB2-7D8181A522DA}"/>
              </a:ext>
            </a:extLst>
          </p:cNvPr>
          <p:cNvSpPr txBox="1"/>
          <p:nvPr/>
        </p:nvSpPr>
        <p:spPr>
          <a:xfrm>
            <a:off x="400833" y="2459504"/>
            <a:ext cx="3858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Panel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3EBEB-2FDA-4FD1-98CE-FA08818053E2}"/>
              </a:ext>
            </a:extLst>
          </p:cNvPr>
          <p:cNvSpPr txBox="1"/>
          <p:nvPr/>
        </p:nvSpPr>
        <p:spPr>
          <a:xfrm>
            <a:off x="5010410" y="366623"/>
            <a:ext cx="6989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ELSIE representative(s): 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en-US" sz="2800" dirty="0"/>
              <a:t>Melisa Masuda-Herrera (Gilead)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en-US" sz="2800" dirty="0"/>
              <a:t>Joel Bercu (Gilead)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en-US" sz="2800" dirty="0"/>
              <a:t>Thomas Broschard (Merck </a:t>
            </a:r>
            <a:r>
              <a:rPr lang="en-US" sz="2800" dirty="0" err="1"/>
              <a:t>KGaA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Tim Robison (FDA CDER)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Ron Brown (Risk Science Consortium, former FDA CDRH)</a:t>
            </a:r>
          </a:p>
          <a:p>
            <a:br>
              <a:rPr lang="en-US" sz="2800" dirty="0"/>
            </a:br>
            <a:r>
              <a:rPr lang="en-US" sz="2800" dirty="0"/>
              <a:t>Moderator: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Lee Nagao (ELSIE Secretariat)</a:t>
            </a:r>
          </a:p>
        </p:txBody>
      </p:sp>
    </p:spTree>
    <p:extLst>
      <p:ext uri="{BB962C8B-B14F-4D97-AF65-F5344CB8AC3E}">
        <p14:creationId xmlns:p14="http://schemas.microsoft.com/office/powerpoint/2010/main" val="148939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C232E6A9-B050-4002-85C9-F66EEB50F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Extractable vs. Leachable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806B9B4-B055-47EF-9F15-BC21D10B69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F7C354-B4F4-4E5A-8255-3B58B31637FA}" type="slidenum">
              <a:rPr lang="en-US" alt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altLang="en-US" sz="9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6DE4626-BFA8-4EDB-901B-839738686F23}"/>
              </a:ext>
            </a:extLst>
          </p:cNvPr>
          <p:cNvSpPr txBox="1">
            <a:spLocks/>
          </p:cNvSpPr>
          <p:nvPr/>
        </p:nvSpPr>
        <p:spPr>
          <a:xfrm>
            <a:off x="577516" y="1601158"/>
            <a:ext cx="5399951" cy="42295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5B24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5B24"/>
              </a:buClr>
              <a:buFont typeface="System Font Regular"/>
              <a:buChar char="−"/>
              <a:defRPr sz="24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5B2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5B24"/>
              </a:buClr>
              <a:buFont typeface="System Font Regular"/>
              <a:buChar char="−"/>
              <a:defRPr sz="18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5B24"/>
              </a:buClr>
              <a:buFont typeface="Apple Symbols" panose="02000000000000000000" pitchFamily="2" charset="-79"/>
              <a:buChar char="≫"/>
              <a:defRPr sz="18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Extractable</a:t>
            </a:r>
          </a:p>
          <a:p>
            <a:pPr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Components</a:t>
            </a:r>
          </a:p>
          <a:p>
            <a:pPr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Could be released </a:t>
            </a:r>
          </a:p>
          <a:p>
            <a:pPr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Extraction solvent</a:t>
            </a:r>
          </a:p>
          <a:p>
            <a:pPr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Aggressive (stressed) conditions</a:t>
            </a:r>
            <a:endParaRPr lang="en-US" sz="2400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A4E182FA-13B0-47C8-A859-724A02CEEF80}"/>
              </a:ext>
            </a:extLst>
          </p:cNvPr>
          <p:cNvSpPr txBox="1">
            <a:spLocks/>
          </p:cNvSpPr>
          <p:nvPr/>
        </p:nvSpPr>
        <p:spPr>
          <a:xfrm>
            <a:off x="6214535" y="1601158"/>
            <a:ext cx="5399951" cy="42295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5B24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5B24"/>
              </a:buClr>
              <a:buFont typeface="System Font Regular"/>
              <a:buChar char="−"/>
              <a:defRPr sz="24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5B2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5B24"/>
              </a:buClr>
              <a:buFont typeface="System Font Regular"/>
              <a:buChar char="−"/>
              <a:defRPr sz="18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5B24"/>
              </a:buClr>
              <a:buFont typeface="Apple Symbols" panose="02000000000000000000" pitchFamily="2" charset="-79"/>
              <a:buChar char="≫"/>
              <a:defRPr sz="18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Leachable</a:t>
            </a:r>
          </a:p>
          <a:p>
            <a:pPr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Drug product</a:t>
            </a:r>
          </a:p>
          <a:p>
            <a:pPr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Do migrate </a:t>
            </a:r>
          </a:p>
          <a:p>
            <a:pPr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Drug product formulation </a:t>
            </a:r>
          </a:p>
          <a:p>
            <a:pPr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Normal conditions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C91838-77C0-4F71-80A8-78107ABDAF86}"/>
              </a:ext>
            </a:extLst>
          </p:cNvPr>
          <p:cNvSpPr/>
          <p:nvPr/>
        </p:nvSpPr>
        <p:spPr>
          <a:xfrm>
            <a:off x="4060510" y="4146068"/>
            <a:ext cx="2487704" cy="2386429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Extractables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EB21F6-017F-4E1A-84F9-81067C13063F}"/>
              </a:ext>
            </a:extLst>
          </p:cNvPr>
          <p:cNvSpPr/>
          <p:nvPr/>
        </p:nvSpPr>
        <p:spPr>
          <a:xfrm>
            <a:off x="4724714" y="5574777"/>
            <a:ext cx="1942034" cy="8248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Leachables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BBDEA7-5196-4E96-BFC5-6095BDE2D2C4}"/>
              </a:ext>
            </a:extLst>
          </p:cNvPr>
          <p:cNvSpPr/>
          <p:nvPr/>
        </p:nvSpPr>
        <p:spPr>
          <a:xfrm>
            <a:off x="6785282" y="5495358"/>
            <a:ext cx="4210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Leachables are often a subset of Extractables… but not always!</a:t>
            </a:r>
          </a:p>
        </p:txBody>
      </p:sp>
    </p:spTree>
    <p:extLst>
      <p:ext uri="{BB962C8B-B14F-4D97-AF65-F5344CB8AC3E}">
        <p14:creationId xmlns:p14="http://schemas.microsoft.com/office/powerpoint/2010/main" val="395293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C232E6A9-B050-4002-85C9-F66EEB50F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777240" y="764630"/>
            <a:ext cx="10576560" cy="6483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550" dirty="0"/>
              <a:t>Extractables and Leachables Safety Information Exchange (ELSIE) Consortium</a:t>
            </a:r>
            <a:endParaRPr lang="en-US" altLang="en-US" sz="255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BC9B6-FB7E-43EB-A1EB-188FAAD9F9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6379" y="1556948"/>
            <a:ext cx="6405645" cy="4320392"/>
          </a:xfrm>
        </p:spPr>
        <p:txBody>
          <a:bodyPr>
            <a:normAutofit/>
          </a:bodyPr>
          <a:lstStyle/>
          <a:p>
            <a:r>
              <a:rPr lang="en-US" dirty="0"/>
              <a:t>Established in 2007 </a:t>
            </a:r>
          </a:p>
          <a:p>
            <a:r>
              <a:rPr lang="en-US" dirty="0"/>
              <a:t>30+ companies spanning biotechnology, pharmaceutical, and medical device industries</a:t>
            </a:r>
          </a:p>
          <a:p>
            <a:r>
              <a:rPr lang="en-US" dirty="0"/>
              <a:t>Developed white papers to describe E&amp;L evaluation within a risk management framework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806B9B4-B055-47EF-9F15-BC21D10B69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F7C354-B4F4-4E5A-8255-3B58B31637FA}" type="slidenum">
              <a:rPr lang="en-US" alt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altLang="en-US" sz="9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Home | ELSIE">
            <a:extLst>
              <a:ext uri="{FF2B5EF4-FFF2-40B4-BE49-F238E27FC236}">
                <a16:creationId xmlns:a16="http://schemas.microsoft.com/office/drawing/2014/main" id="{589978A5-D424-41F3-8FBC-9D1B43C0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56" y="1556948"/>
            <a:ext cx="3374824" cy="34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7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C232E6A9-B050-4002-85C9-F66EEB50F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ELSIE Risk Management Framework</a:t>
            </a: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806B9B4-B055-47EF-9F15-BC21D10B69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F7C354-B4F4-4E5A-8255-3B58B31637FA}" type="slidenum">
              <a:rPr lang="en-US" alt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altLang="en-US" sz="9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3A220-023D-4012-9F81-27EE173A64C1}"/>
              </a:ext>
            </a:extLst>
          </p:cNvPr>
          <p:cNvSpPr txBox="1"/>
          <p:nvPr/>
        </p:nvSpPr>
        <p:spPr>
          <a:xfrm>
            <a:off x="1341198" y="6369635"/>
            <a:ext cx="10287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600" dirty="0"/>
              <a:t>Extractables &amp; Leachables Safety Information Exchange (</a:t>
            </a:r>
            <a:r>
              <a:rPr lang="en-US" sz="1600" dirty="0">
                <a:hlinkClick r:id="rId2"/>
              </a:rPr>
              <a:t>https://www.elsiedata.org/elconcepts</a:t>
            </a:r>
            <a:r>
              <a:rPr lang="en-US" sz="1600" dirty="0"/>
              <a:t>),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EDAB83-DE52-4713-B433-C3E0540AE9B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39992" y="1369560"/>
            <a:ext cx="10967435" cy="43777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4DBEA2-3158-4229-8DB1-C065C9FCBC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Control – Safety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36FAF-0884-4D5F-B74F-C579634870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Review of available literature and/or computational toxicology assessment to derive substance-specific acceptable exposures</a:t>
            </a:r>
          </a:p>
          <a:p>
            <a:pPr lvl="1"/>
            <a:r>
              <a:rPr lang="fr-FR" dirty="0"/>
              <a:t>Broschard et al. (2016) and Parris et al. (2020)</a:t>
            </a:r>
            <a:endParaRPr lang="en-US" dirty="0"/>
          </a:p>
          <a:p>
            <a:r>
              <a:rPr lang="en-US" dirty="0"/>
              <a:t>In the absence of sufficient data, Threshold of Toxicological Concern (TTC) concepts can be used to define acceptable exposures posing negligible risk to patients</a:t>
            </a:r>
          </a:p>
        </p:txBody>
      </p:sp>
    </p:spTree>
    <p:extLst>
      <p:ext uri="{BB962C8B-B14F-4D97-AF65-F5344CB8AC3E}">
        <p14:creationId xmlns:p14="http://schemas.microsoft.com/office/powerpoint/2010/main" val="117766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C232E6A9-B050-4002-85C9-F66EEB50F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Threshold of Toxicological Concern (TTC)</a:t>
            </a: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E77448-1175-42C8-BB11-D33E4C9E93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Dose that is not likely to result in an adverse effect in the exposed population</a:t>
            </a:r>
          </a:p>
          <a:p>
            <a:r>
              <a:rPr lang="en-US" dirty="0"/>
              <a:t>Provide safe exposure levels for chemical substances lacking chemical specific toxicology data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TTC for Mutagenic Impurities (ICH M7 2018)</a:t>
            </a:r>
          </a:p>
          <a:p>
            <a:pPr lvl="1"/>
            <a:r>
              <a:rPr lang="en-US" dirty="0"/>
              <a:t>TTC for Non-Mutagenic Impurities (Munro et al. 1996)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1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C232E6A9-B050-4002-85C9-F66EEB50F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TTC for Mutagenic Impurities (ICH M7 2018)</a:t>
            </a:r>
            <a:endParaRPr lang="en-US" alt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3C73CB-0E73-4A3A-967F-2A234F11D7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763" y="1513016"/>
            <a:ext cx="5329237" cy="411117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dirty="0"/>
              <a:t>Mutagenic impurities, with unknown carcinogenic potential</a:t>
            </a:r>
          </a:p>
          <a:p>
            <a:pPr lvl="1">
              <a:spcBef>
                <a:spcPts val="1200"/>
              </a:spcBef>
              <a:defRPr/>
            </a:pPr>
            <a:r>
              <a:rPr lang="de-DE" dirty="0"/>
              <a:t>Cohort of Concern excluded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Less than Lifetime concept</a:t>
            </a:r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B354E1D0-162C-4B7D-B128-154DC0538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880" l="3419" r="99023">
                        <a14:foregroundMark x1="88248" y1="89878" x2="87424" y2="84480"/>
                        <a14:foregroundMark x1="87424" y1="84480" x2="91697" y2="73760"/>
                        <a14:foregroundMark x1="91697" y1="73760" x2="89988" y2="62400"/>
                        <a14:foregroundMark x1="89988" y1="62400" x2="93895" y2="12160"/>
                        <a14:foregroundMark x1="93895" y1="12160" x2="82784" y2="5920"/>
                        <a14:foregroundMark x1="82784" y1="5920" x2="11600" y2="4960"/>
                        <a14:foregroundMark x1="11600" y1="4960" x2="4518" y2="12160"/>
                        <a14:foregroundMark x1="4518" y1="12160" x2="1343" y2="46720"/>
                        <a14:foregroundMark x1="1343" y1="46720" x2="8425" y2="81600"/>
                        <a14:foregroundMark x1="8425" y1="81600" x2="21856" y2="93440"/>
                        <a14:foregroundMark x1="21856" y1="93440" x2="28083" y2="94240"/>
                        <a14:foregroundMark x1="13919" y1="79680" x2="9035" y2="12640"/>
                        <a14:foregroundMark x1="4884" y1="32320" x2="3419" y2="88320"/>
                        <a14:foregroundMark x1="4518" y1="11520" x2="13797" y2="3680"/>
                        <a14:foregroundMark x1="13797" y1="3680" x2="37607" y2="6720"/>
                        <a14:foregroundMark x1="37607" y1="6720" x2="69475" y2="800"/>
                        <a14:foregroundMark x1="69475" y1="800" x2="70940" y2="800"/>
                        <a14:foregroundMark x1="81929" y1="9760" x2="89988" y2="8160"/>
                        <a14:foregroundMark x1="91331" y1="7520" x2="92186" y2="76000"/>
                        <a14:foregroundMark x1="92796" y1="77120" x2="93040" y2="78720"/>
                        <a14:foregroundMark x1="93529" y1="76320" x2="93895" y2="81120"/>
                        <a14:foregroundMark x1="93284" y1="81280" x2="93529" y2="83520"/>
                        <a14:foregroundMark x1="43590" y1="95200" x2="56777" y2="95360"/>
                        <a14:foregroundMark x1="72894" y1="95680" x2="76923" y2="95360"/>
                        <a14:foregroundMark x1="91087" y1="86560" x2="92674" y2="92640"/>
                        <a14:foregroundMark x1="94994" y1="89920" x2="96337" y2="92640"/>
                        <a14:foregroundMark x1="99634" y1="60960" x2="97192" y2="84000"/>
                        <a14:foregroundMark x1="97192" y1="84000" x2="89011" y2="88960"/>
                        <a14:foregroundMark x1="89011" y1="88960" x2="86813" y2="98880"/>
                        <a14:foregroundMark x1="86813" y1="98880" x2="95360" y2="98880"/>
                        <a14:foregroundMark x1="95360" y1="98880" x2="99023" y2="97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" t="2595" r="5103" b="3939"/>
          <a:stretch/>
        </p:blipFill>
        <p:spPr bwMode="auto">
          <a:xfrm>
            <a:off x="6206726" y="1517325"/>
            <a:ext cx="5903878" cy="462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9378C6-34CD-49A8-B667-D3902E0E6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99" y="4156031"/>
            <a:ext cx="5739701" cy="14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C232E6A9-B050-4002-85C9-F66EEB50F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dirty="0"/>
              <a:t>TTC for Non-Mutagenic Impurities (Munro et al. 1996)</a:t>
            </a:r>
            <a:endParaRPr lang="en-US" altLang="en-US" dirty="0"/>
          </a:p>
        </p:txBody>
      </p:sp>
      <p:graphicFrame>
        <p:nvGraphicFramePr>
          <p:cNvPr id="17" name="Tabelle 6">
            <a:extLst>
              <a:ext uri="{FF2B5EF4-FFF2-40B4-BE49-F238E27FC236}">
                <a16:creationId xmlns:a16="http://schemas.microsoft.com/office/drawing/2014/main" id="{6357ED4D-1FC6-42BC-A9CA-1464A115F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37967"/>
              </p:ext>
            </p:extLst>
          </p:nvPr>
        </p:nvGraphicFramePr>
        <p:xfrm>
          <a:off x="510784" y="3634523"/>
          <a:ext cx="7211769" cy="26820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2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199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91451" marR="91451"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Cramer Class I</a:t>
                      </a:r>
                    </a:p>
                    <a:p>
                      <a:pPr algn="ctr"/>
                      <a:r>
                        <a:rPr lang="de-DE" sz="1400" b="0" dirty="0"/>
                        <a:t>(137 compounds)</a:t>
                      </a:r>
                      <a:endParaRPr lang="de-DE" sz="2400" b="0" dirty="0"/>
                    </a:p>
                  </a:txBody>
                  <a:tcPr marL="91451" marR="91451" marT="45692" marB="45692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Cramer Class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/>
                        <a:t>(28 compounds)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Cramer Class III</a:t>
                      </a:r>
                    </a:p>
                    <a:p>
                      <a:pPr algn="ctr"/>
                      <a:r>
                        <a:rPr lang="de-DE" sz="1400" b="0" dirty="0"/>
                        <a:t>(448 compounds)</a:t>
                      </a:r>
                    </a:p>
                  </a:txBody>
                  <a:tcPr marL="91451" marR="91451" marT="45692" marB="4569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352">
                <a:tc>
                  <a:txBody>
                    <a:bodyPr/>
                    <a:lstStyle/>
                    <a:p>
                      <a:r>
                        <a:rPr lang="de-DE" sz="2400" dirty="0"/>
                        <a:t>5th Percentile NOEL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[mg/kg bw/day]</a:t>
                      </a:r>
                    </a:p>
                  </a:txBody>
                  <a:tcPr marL="91451" marR="91451" marT="45692" marB="45692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3.0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0.91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0.15</a:t>
                      </a:r>
                    </a:p>
                  </a:txBody>
                  <a:tcPr marL="91451" marR="91451" marT="45692" marB="4569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04">
                <a:tc>
                  <a:txBody>
                    <a:bodyPr/>
                    <a:lstStyle/>
                    <a:p>
                      <a:r>
                        <a:rPr lang="de-DE" sz="2400" b="1" dirty="0"/>
                        <a:t>TTC [µg/day]</a:t>
                      </a:r>
                      <a:r>
                        <a:rPr lang="de-DE" sz="2400" b="1" baseline="30000" dirty="0"/>
                        <a:t>a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1800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540</a:t>
                      </a:r>
                    </a:p>
                  </a:txBody>
                  <a:tcPr marL="91451" marR="9145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90</a:t>
                      </a:r>
                    </a:p>
                  </a:txBody>
                  <a:tcPr marL="91451" marR="91451" marT="45692" marB="4569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feld 6">
            <a:extLst>
              <a:ext uri="{FF2B5EF4-FFF2-40B4-BE49-F238E27FC236}">
                <a16:creationId xmlns:a16="http://schemas.microsoft.com/office/drawing/2014/main" id="{0FD4C83A-D516-4E2B-8D02-54106848E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84" y="6260721"/>
            <a:ext cx="434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dirty="0"/>
              <a:t>a) 5th Percentile NOEL x 60 kg / 100</a:t>
            </a:r>
          </a:p>
        </p:txBody>
      </p:sp>
      <p:pic>
        <p:nvPicPr>
          <p:cNvPr id="22" name="Grafik 20">
            <a:extLst>
              <a:ext uri="{FF2B5EF4-FFF2-40B4-BE49-F238E27FC236}">
                <a16:creationId xmlns:a16="http://schemas.microsoft.com/office/drawing/2014/main" id="{8AA114FE-3170-4823-A101-7939756E2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422" y="1513016"/>
            <a:ext cx="4118220" cy="3266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7B202A5-F89F-48EA-AA0C-7CA0D9EECA6A}"/>
              </a:ext>
            </a:extLst>
          </p:cNvPr>
          <p:cNvSpPr txBox="1">
            <a:spLocks/>
          </p:cNvSpPr>
          <p:nvPr/>
        </p:nvSpPr>
        <p:spPr>
          <a:xfrm>
            <a:off x="766763" y="1513016"/>
            <a:ext cx="6673697" cy="411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SzPct val="6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0D47A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Industrial chemicals, pharmaceuticals, food substances, and environmental, agricultural and consumer chemicals</a:t>
            </a:r>
          </a:p>
          <a:p>
            <a:r>
              <a:rPr lang="en-US" dirty="0"/>
              <a:t>Compounds classified to Cramer Class I, II, III relating structure to toxicity</a:t>
            </a:r>
          </a:p>
        </p:txBody>
      </p:sp>
    </p:spTree>
    <p:extLst>
      <p:ext uri="{BB962C8B-B14F-4D97-AF65-F5344CB8AC3E}">
        <p14:creationId xmlns:p14="http://schemas.microsoft.com/office/powerpoint/2010/main" val="334708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12757</TotalTime>
  <Words>1671</Words>
  <Application>Microsoft Office PowerPoint</Application>
  <PresentationFormat>Widescreen</PresentationFormat>
  <Paragraphs>332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Melisa Masuda-Herrera</dc:creator>
  <cp:lastModifiedBy>Melisa Masuda-Herrera</cp:lastModifiedBy>
  <cp:revision>135</cp:revision>
  <dcterms:created xsi:type="dcterms:W3CDTF">2022-08-10T20:48:03Z</dcterms:created>
  <dcterms:modified xsi:type="dcterms:W3CDTF">2022-09-13T21:13:03Z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2022-08-10T20:48:03Z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a505c07f-f679-498d-8e9e-240c7b557218</vt:lpwstr>
  </property>
  <property fmtid="{D5CDD505-2E9C-101B-9397-08002B2CF9AE}" pid="8" name="MSIP_Label_418c1083-8924-401d-97ae-40f5eed0fcd8_ContentBits">
    <vt:lpwstr>0</vt:lpwstr>
  </property>
</Properties>
</file>